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9" r:id="rId6"/>
    <p:sldId id="326" r:id="rId7"/>
    <p:sldId id="257" r:id="rId8"/>
    <p:sldId id="327" r:id="rId9"/>
    <p:sldId id="324" r:id="rId10"/>
    <p:sldId id="325" r:id="rId11"/>
    <p:sldId id="328" r:id="rId12"/>
    <p:sldId id="330" r:id="rId13"/>
    <p:sldId id="332" r:id="rId14"/>
    <p:sldId id="333" r:id="rId15"/>
    <p:sldId id="334" r:id="rId16"/>
    <p:sldId id="335" r:id="rId17"/>
    <p:sldId id="336" r:id="rId18"/>
    <p:sldId id="338" r:id="rId19"/>
    <p:sldId id="337" r:id="rId20"/>
    <p:sldId id="339" r:id="rId21"/>
    <p:sldId id="331" r:id="rId22"/>
    <p:sldId id="340" r:id="rId23"/>
    <p:sldId id="341" r:id="rId24"/>
    <p:sldId id="342" r:id="rId25"/>
    <p:sldId id="343" r:id="rId26"/>
    <p:sldId id="344" r:id="rId27"/>
    <p:sldId id="345" r:id="rId28"/>
    <p:sldId id="346" r:id="rId29"/>
    <p:sldId id="347" r:id="rId30"/>
    <p:sldId id="348" r:id="rId31"/>
    <p:sldId id="357" r:id="rId32"/>
    <p:sldId id="352" r:id="rId33"/>
    <p:sldId id="358" r:id="rId34"/>
    <p:sldId id="359" r:id="rId35"/>
    <p:sldId id="360" r:id="rId36"/>
    <p:sldId id="350" r:id="rId37"/>
    <p:sldId id="351" r:id="rId38"/>
    <p:sldId id="353" r:id="rId39"/>
    <p:sldId id="362" r:id="rId40"/>
    <p:sldId id="349" r:id="rId41"/>
    <p:sldId id="354" r:id="rId42"/>
    <p:sldId id="356" r:id="rId43"/>
    <p:sldId id="363" r:id="rId44"/>
    <p:sldId id="364" r:id="rId45"/>
    <p:sldId id="371" r:id="rId46"/>
    <p:sldId id="366" r:id="rId47"/>
    <p:sldId id="368" r:id="rId48"/>
    <p:sldId id="367" r:id="rId49"/>
    <p:sldId id="369" r:id="rId50"/>
    <p:sldId id="370" r:id="rId51"/>
    <p:sldId id="372" r:id="rId52"/>
    <p:sldId id="379" r:id="rId53"/>
    <p:sldId id="373" r:id="rId54"/>
    <p:sldId id="374" r:id="rId55"/>
    <p:sldId id="375" r:id="rId56"/>
    <p:sldId id="376" r:id="rId57"/>
    <p:sldId id="377" r:id="rId58"/>
    <p:sldId id="378" r:id="rId59"/>
    <p:sldId id="381" r:id="rId60"/>
    <p:sldId id="382" r:id="rId61"/>
    <p:sldId id="383" r:id="rId62"/>
    <p:sldId id="386" r:id="rId63"/>
    <p:sldId id="384" r:id="rId64"/>
    <p:sldId id="385" r:id="rId65"/>
    <p:sldId id="388" r:id="rId66"/>
    <p:sldId id="387" r:id="rId67"/>
    <p:sldId id="389" r:id="rId68"/>
    <p:sldId id="390" r:id="rId69"/>
    <p:sldId id="391" r:id="rId70"/>
    <p:sldId id="392" r:id="rId71"/>
    <p:sldId id="393" r:id="rId72"/>
    <p:sldId id="394" r:id="rId73"/>
    <p:sldId id="395" r:id="rId74"/>
    <p:sldId id="396" r:id="rId75"/>
    <p:sldId id="397" r:id="rId76"/>
    <p:sldId id="398" r:id="rId77"/>
    <p:sldId id="399" r:id="rId78"/>
    <p:sldId id="400" r:id="rId79"/>
    <p:sldId id="401" r:id="rId80"/>
    <p:sldId id="403" r:id="rId81"/>
    <p:sldId id="402" r:id="rId82"/>
    <p:sldId id="404" r:id="rId83"/>
    <p:sldId id="406" r:id="rId84"/>
    <p:sldId id="407" r:id="rId85"/>
    <p:sldId id="405" r:id="rId86"/>
    <p:sldId id="409" r:id="rId87"/>
    <p:sldId id="411" r:id="rId88"/>
    <p:sldId id="431" r:id="rId89"/>
    <p:sldId id="432" r:id="rId90"/>
    <p:sldId id="433" r:id="rId91"/>
    <p:sldId id="437" r:id="rId92"/>
    <p:sldId id="434" r:id="rId93"/>
    <p:sldId id="435" r:id="rId94"/>
    <p:sldId id="436" r:id="rId95"/>
    <p:sldId id="438" r:id="rId96"/>
    <p:sldId id="439" r:id="rId97"/>
    <p:sldId id="441" r:id="rId98"/>
    <p:sldId id="444" r:id="rId99"/>
    <p:sldId id="442" r:id="rId100"/>
    <p:sldId id="443" r:id="rId101"/>
    <p:sldId id="440" r:id="rId102"/>
    <p:sldId id="445" r:id="rId103"/>
    <p:sldId id="446" r:id="rId104"/>
    <p:sldId id="448" r:id="rId105"/>
    <p:sldId id="447" r:id="rId106"/>
    <p:sldId id="449" r:id="rId107"/>
    <p:sldId id="452" r:id="rId108"/>
    <p:sldId id="450" r:id="rId109"/>
    <p:sldId id="329" r:id="rId110"/>
    <p:sldId id="454" r:id="rId111"/>
    <p:sldId id="455" r:id="rId112"/>
    <p:sldId id="456" r:id="rId113"/>
    <p:sldId id="457" r:id="rId114"/>
    <p:sldId id="458" r:id="rId115"/>
    <p:sldId id="459" r:id="rId116"/>
    <p:sldId id="460" r:id="rId117"/>
    <p:sldId id="461" r:id="rId118"/>
    <p:sldId id="463" r:id="rId1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IELIN Lucia" initials="ML" lastIdx="2" clrIdx="0">
    <p:extLst>
      <p:ext uri="{19B8F6BF-5375-455C-9EA6-DF929625EA0E}">
        <p15:presenceInfo xmlns:p15="http://schemas.microsoft.com/office/powerpoint/2012/main" userId="MICHIELIN Luc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2" autoAdjust="0"/>
    <p:restoredTop sz="94660"/>
  </p:normalViewPr>
  <p:slideViewPr>
    <p:cSldViewPr snapToGrid="0">
      <p:cViewPr varScale="1">
        <p:scale>
          <a:sx n="72" d="100"/>
          <a:sy n="72" d="100"/>
        </p:scale>
        <p:origin x="4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16CC-1EF0-4A9A-8FC2-99EB04E77B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F6240DC3-18DC-4F11-B8A6-206D2493A9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2C92935C-98FD-452C-B35C-ECF0C66C187B}"/>
              </a:ext>
            </a:extLst>
          </p:cNvPr>
          <p:cNvSpPr>
            <a:spLocks noGrp="1"/>
          </p:cNvSpPr>
          <p:nvPr>
            <p:ph type="dt" sz="half" idx="10"/>
          </p:nvPr>
        </p:nvSpPr>
        <p:spPr/>
        <p:txBody>
          <a:bodyPr/>
          <a:lstStyle/>
          <a:p>
            <a:fld id="{EA0C0817-A112-4847-8014-A94B7D2A4EA3}" type="datetime1">
              <a:rPr lang="en-US" smtClean="0"/>
              <a:t>7/7/2022</a:t>
            </a:fld>
            <a:endParaRPr lang="en-US" dirty="0"/>
          </a:p>
        </p:txBody>
      </p:sp>
      <p:sp>
        <p:nvSpPr>
          <p:cNvPr id="5" name="Footer Placeholder 4">
            <a:extLst>
              <a:ext uri="{FF2B5EF4-FFF2-40B4-BE49-F238E27FC236}">
                <a16:creationId xmlns:a16="http://schemas.microsoft.com/office/drawing/2014/main" id="{3D04B312-BDEE-426B-8DAA-F82F9D1061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231319-A41C-4633-B682-279489F75215}"/>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80247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F7D9-7C71-4F49-BDA2-47FD16A6AA00}"/>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1C85A19A-BF1C-411E-8285-E906DEB423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7D92BF8-99B7-4747-8D20-DC0F542446BD}"/>
              </a:ext>
            </a:extLst>
          </p:cNvPr>
          <p:cNvSpPr>
            <a:spLocks noGrp="1"/>
          </p:cNvSpPr>
          <p:nvPr>
            <p:ph type="dt" sz="half" idx="10"/>
          </p:nvPr>
        </p:nvSpPr>
        <p:spPr/>
        <p:txBody>
          <a:bodyPr/>
          <a:lstStyle/>
          <a:p>
            <a:fld id="{134F40B7-36AB-4376-BE14-EF7004D79BB9}" type="datetime1">
              <a:rPr lang="en-US" smtClean="0"/>
              <a:t>7/7/2022</a:t>
            </a:fld>
            <a:endParaRPr lang="en-US"/>
          </a:p>
        </p:txBody>
      </p:sp>
      <p:sp>
        <p:nvSpPr>
          <p:cNvPr id="5" name="Footer Placeholder 4">
            <a:extLst>
              <a:ext uri="{FF2B5EF4-FFF2-40B4-BE49-F238E27FC236}">
                <a16:creationId xmlns:a16="http://schemas.microsoft.com/office/drawing/2014/main" id="{6238BB9C-FB38-4BBD-807D-13E62997C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E5283-D1FE-49CD-B72A-CFB8E58F00F3}"/>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96994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8BEC8-03BF-43C7-BA63-E38F66F6BF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0A719465-A228-48E7-987E-FFBF308CB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B217B13C-DA8B-461B-9285-FB82679FCB38}"/>
              </a:ext>
            </a:extLst>
          </p:cNvPr>
          <p:cNvSpPr>
            <a:spLocks noGrp="1"/>
          </p:cNvSpPr>
          <p:nvPr>
            <p:ph type="dt" sz="half" idx="10"/>
          </p:nvPr>
        </p:nvSpPr>
        <p:spPr/>
        <p:txBody>
          <a:bodyPr/>
          <a:lstStyle/>
          <a:p>
            <a:fld id="{FF87CAB8-DCAE-46A5-AADA-B3FAD11A54E0}" type="datetime1">
              <a:rPr lang="en-US" smtClean="0"/>
              <a:t>7/7/2022</a:t>
            </a:fld>
            <a:endParaRPr lang="en-US"/>
          </a:p>
        </p:txBody>
      </p:sp>
      <p:sp>
        <p:nvSpPr>
          <p:cNvPr id="5" name="Footer Placeholder 4">
            <a:extLst>
              <a:ext uri="{FF2B5EF4-FFF2-40B4-BE49-F238E27FC236}">
                <a16:creationId xmlns:a16="http://schemas.microsoft.com/office/drawing/2014/main" id="{3BD6837C-00FA-404F-B9A3-740985F2F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3B8E1-3699-4733-BB57-9F27424CBF55}"/>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2571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2C1B-4DF2-4CC3-928D-101D559A763A}"/>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CF968983-4167-400E-A3D3-2F8B706D5A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7919946-D000-4413-B3C4-6E307543BA28}"/>
              </a:ext>
            </a:extLst>
          </p:cNvPr>
          <p:cNvSpPr>
            <a:spLocks noGrp="1"/>
          </p:cNvSpPr>
          <p:nvPr>
            <p:ph type="dt" sz="half" idx="10"/>
          </p:nvPr>
        </p:nvSpPr>
        <p:spPr/>
        <p:txBody>
          <a:bodyPr/>
          <a:lstStyle/>
          <a:p>
            <a:fld id="{7332B432-ACDA-4023-A761-2BAB76577B62}" type="datetime1">
              <a:rPr lang="en-US" smtClean="0"/>
              <a:t>7/7/2022</a:t>
            </a:fld>
            <a:endParaRPr lang="en-US"/>
          </a:p>
        </p:txBody>
      </p:sp>
      <p:sp>
        <p:nvSpPr>
          <p:cNvPr id="5" name="Footer Placeholder 4">
            <a:extLst>
              <a:ext uri="{FF2B5EF4-FFF2-40B4-BE49-F238E27FC236}">
                <a16:creationId xmlns:a16="http://schemas.microsoft.com/office/drawing/2014/main" id="{B77671C3-D551-40FF-8406-606A017A6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193BF-3A53-4FF1-8F76-7EB7B6621FCD}"/>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66639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4937-1BE8-4BC0-BE54-FA51CADEFA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BE5B15FB-9DA3-465E-A975-A056FFDB16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20C428-C5ED-47BC-A79A-0B827D9117FB}"/>
              </a:ext>
            </a:extLst>
          </p:cNvPr>
          <p:cNvSpPr>
            <a:spLocks noGrp="1"/>
          </p:cNvSpPr>
          <p:nvPr>
            <p:ph type="dt" sz="half" idx="10"/>
          </p:nvPr>
        </p:nvSpPr>
        <p:spPr/>
        <p:txBody>
          <a:bodyPr/>
          <a:lstStyle/>
          <a:p>
            <a:fld id="{D9C646AA-F36E-4540-911D-FFFC0A0EF24A}" type="datetime1">
              <a:rPr lang="en-US" smtClean="0"/>
              <a:t>7/7/2022</a:t>
            </a:fld>
            <a:endParaRPr lang="en-US" dirty="0"/>
          </a:p>
        </p:txBody>
      </p:sp>
      <p:sp>
        <p:nvSpPr>
          <p:cNvPr id="5" name="Footer Placeholder 4">
            <a:extLst>
              <a:ext uri="{FF2B5EF4-FFF2-40B4-BE49-F238E27FC236}">
                <a16:creationId xmlns:a16="http://schemas.microsoft.com/office/drawing/2014/main" id="{B540D229-7949-484C-9FDE-2D9967B8FB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D210EC-29DE-4295-9F1D-EA3D62D5B237}"/>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5111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D24C-4396-41D9-8946-5D5083A3ACD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F30A407-2D4C-4CB3-A5BC-0D54ADA95E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3D4672A5-BC4F-4907-BE8D-280E75C5A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879E76F1-8E25-45DC-B496-76F76EF45FE4}"/>
              </a:ext>
            </a:extLst>
          </p:cNvPr>
          <p:cNvSpPr>
            <a:spLocks noGrp="1"/>
          </p:cNvSpPr>
          <p:nvPr>
            <p:ph type="dt" sz="half" idx="10"/>
          </p:nvPr>
        </p:nvSpPr>
        <p:spPr/>
        <p:txBody>
          <a:bodyPr/>
          <a:lstStyle/>
          <a:p>
            <a:fld id="{69186D26-FA5F-4637-B602-B7C2DC34CFD4}" type="datetime1">
              <a:rPr lang="en-US" smtClean="0"/>
              <a:t>7/7/2022</a:t>
            </a:fld>
            <a:endParaRPr lang="en-US"/>
          </a:p>
        </p:txBody>
      </p:sp>
      <p:sp>
        <p:nvSpPr>
          <p:cNvPr id="6" name="Footer Placeholder 5">
            <a:extLst>
              <a:ext uri="{FF2B5EF4-FFF2-40B4-BE49-F238E27FC236}">
                <a16:creationId xmlns:a16="http://schemas.microsoft.com/office/drawing/2014/main" id="{677B6A09-C2C8-46DB-8F9A-7650E5EC9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62A9C-088E-4D1A-B479-612004F074F1}"/>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0425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CF98-C82D-44AD-98E3-C46E75D86C4C}"/>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46DDECD8-3964-4204-8394-4B5A7F2CD7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DFB9B6-85D6-4D7E-B63D-0BE68AC89E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2AC168B9-AECC-4C61-8ED0-D726914A25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75999B-755C-4B67-BE89-77BF1DBCBB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8CD01ECD-9A14-4CC4-9E8C-A06A13FAB8DB}"/>
              </a:ext>
            </a:extLst>
          </p:cNvPr>
          <p:cNvSpPr>
            <a:spLocks noGrp="1"/>
          </p:cNvSpPr>
          <p:nvPr>
            <p:ph type="dt" sz="half" idx="10"/>
          </p:nvPr>
        </p:nvSpPr>
        <p:spPr/>
        <p:txBody>
          <a:bodyPr/>
          <a:lstStyle/>
          <a:p>
            <a:fld id="{8A7F15D8-96D1-4781-BC50-CA8A088B2FE4}" type="datetime1">
              <a:rPr lang="en-US" smtClean="0"/>
              <a:t>7/7/2022</a:t>
            </a:fld>
            <a:endParaRPr lang="en-US"/>
          </a:p>
        </p:txBody>
      </p:sp>
      <p:sp>
        <p:nvSpPr>
          <p:cNvPr id="8" name="Footer Placeholder 7">
            <a:extLst>
              <a:ext uri="{FF2B5EF4-FFF2-40B4-BE49-F238E27FC236}">
                <a16:creationId xmlns:a16="http://schemas.microsoft.com/office/drawing/2014/main" id="{1ED3BB6A-4D36-4AAD-B39A-A8835827FB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601D0A-45DD-457D-9A02-304161E9D14F}"/>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84418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CD9F0-259F-4AD7-AFED-B3E71846ACA3}"/>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F379CCC0-FD1D-4DB5-94CA-4C36F3C77B45}"/>
              </a:ext>
            </a:extLst>
          </p:cNvPr>
          <p:cNvSpPr>
            <a:spLocks noGrp="1"/>
          </p:cNvSpPr>
          <p:nvPr>
            <p:ph type="dt" sz="half" idx="10"/>
          </p:nvPr>
        </p:nvSpPr>
        <p:spPr/>
        <p:txBody>
          <a:bodyPr/>
          <a:lstStyle/>
          <a:p>
            <a:fld id="{F9A96C99-B8F8-4528-BD05-0E16E943DC09}" type="datetime1">
              <a:rPr lang="en-US" smtClean="0"/>
              <a:t>7/7/2022</a:t>
            </a:fld>
            <a:endParaRPr lang="en-US"/>
          </a:p>
        </p:txBody>
      </p:sp>
      <p:sp>
        <p:nvSpPr>
          <p:cNvPr id="4" name="Footer Placeholder 3">
            <a:extLst>
              <a:ext uri="{FF2B5EF4-FFF2-40B4-BE49-F238E27FC236}">
                <a16:creationId xmlns:a16="http://schemas.microsoft.com/office/drawing/2014/main" id="{774D6A7F-CD71-4040-8E65-2EE5FC8D68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C312A2-B23B-4417-BC63-55E6132F8233}"/>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6007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582637-AEED-450A-AC1F-E3612B7C1B7A}"/>
              </a:ext>
            </a:extLst>
          </p:cNvPr>
          <p:cNvSpPr>
            <a:spLocks noGrp="1"/>
          </p:cNvSpPr>
          <p:nvPr>
            <p:ph type="dt" sz="half" idx="10"/>
          </p:nvPr>
        </p:nvSpPr>
        <p:spPr/>
        <p:txBody>
          <a:bodyPr/>
          <a:lstStyle/>
          <a:p>
            <a:fld id="{03636942-C211-4B28-8DBD-C953E00AF71B}" type="datetime1">
              <a:rPr lang="en-US" smtClean="0"/>
              <a:t>7/7/2022</a:t>
            </a:fld>
            <a:endParaRPr lang="en-US"/>
          </a:p>
        </p:txBody>
      </p:sp>
      <p:sp>
        <p:nvSpPr>
          <p:cNvPr id="3" name="Footer Placeholder 2">
            <a:extLst>
              <a:ext uri="{FF2B5EF4-FFF2-40B4-BE49-F238E27FC236}">
                <a16:creationId xmlns:a16="http://schemas.microsoft.com/office/drawing/2014/main" id="{ADDCD2B4-65F7-4BD0-A032-4482D39C1D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B20FD-2821-4611-A0DB-F9BB1ACE20E3}"/>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19029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5758-CABF-4955-90A0-774B3728C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8D10E541-2393-40EF-9326-F0A409CA35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08952CB0-82A5-4EF2-8CB2-06A3C7D0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79572-6910-4D5F-BFDA-BFDD9E715BC6}"/>
              </a:ext>
            </a:extLst>
          </p:cNvPr>
          <p:cNvSpPr>
            <a:spLocks noGrp="1"/>
          </p:cNvSpPr>
          <p:nvPr>
            <p:ph type="dt" sz="half" idx="10"/>
          </p:nvPr>
        </p:nvSpPr>
        <p:spPr/>
        <p:txBody>
          <a:bodyPr/>
          <a:lstStyle/>
          <a:p>
            <a:fld id="{7E8D12A6-918A-48BD-8CB9-CA713993B0EA}" type="datetime1">
              <a:rPr lang="en-US" smtClean="0"/>
              <a:t>7/7/2022</a:t>
            </a:fld>
            <a:endParaRPr lang="en-US"/>
          </a:p>
        </p:txBody>
      </p:sp>
      <p:sp>
        <p:nvSpPr>
          <p:cNvPr id="6" name="Footer Placeholder 5">
            <a:extLst>
              <a:ext uri="{FF2B5EF4-FFF2-40B4-BE49-F238E27FC236}">
                <a16:creationId xmlns:a16="http://schemas.microsoft.com/office/drawing/2014/main" id="{07059ACD-489C-4738-9B73-A08614BDA9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41DE5-3CE2-4E4F-9355-CFB67D1A76CB}"/>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35941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78E6-6D93-4250-9BD4-1B38019E7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CC128290-3819-40FF-82AD-98F4EAB5E6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11231662-FF03-4CAE-94B6-0150852CD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6FB187-5E3C-4C60-84F4-F5700188D605}"/>
              </a:ext>
            </a:extLst>
          </p:cNvPr>
          <p:cNvSpPr>
            <a:spLocks noGrp="1"/>
          </p:cNvSpPr>
          <p:nvPr>
            <p:ph type="dt" sz="half" idx="10"/>
          </p:nvPr>
        </p:nvSpPr>
        <p:spPr/>
        <p:txBody>
          <a:bodyPr/>
          <a:lstStyle/>
          <a:p>
            <a:fld id="{E778CE86-875F-4587-BCF6-FA054AFC0D53}" type="datetime1">
              <a:rPr lang="en-US" smtClean="0"/>
              <a:pPr/>
              <a:t>7/7/2022</a:t>
            </a:fld>
            <a:endParaRPr lang="en-US" dirty="0"/>
          </a:p>
        </p:txBody>
      </p:sp>
      <p:sp>
        <p:nvSpPr>
          <p:cNvPr id="6" name="Footer Placeholder 5">
            <a:extLst>
              <a:ext uri="{FF2B5EF4-FFF2-40B4-BE49-F238E27FC236}">
                <a16:creationId xmlns:a16="http://schemas.microsoft.com/office/drawing/2014/main" id="{3B576446-2BC3-4AFE-B528-07B21C640EB0}"/>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DF389CC8-E8F6-4A9C-A9D2-3E1912D304AE}"/>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54629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CE0B3-4ACA-45B8-9E22-742D741375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75A4BE5E-D1F4-4B17-BC9D-C561B46E6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55807DE4-C5F3-4211-82F6-1F926E2945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7/7/2022</a:t>
            </a:fld>
            <a:endParaRPr lang="en-US"/>
          </a:p>
        </p:txBody>
      </p:sp>
      <p:sp>
        <p:nvSpPr>
          <p:cNvPr id="5" name="Footer Placeholder 4">
            <a:extLst>
              <a:ext uri="{FF2B5EF4-FFF2-40B4-BE49-F238E27FC236}">
                <a16:creationId xmlns:a16="http://schemas.microsoft.com/office/drawing/2014/main" id="{E58DA9AE-7958-4B28-9E5C-C9CB3293CE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893D56B-307B-4862-BEC5-DA2AEAF8E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553399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www.linkedin.com/learning/sql-essential-training-2018/what-are-aggregates?u=50251009"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linkedin.com/learning/sql-essential-training-2018/what-are-transactions?u=50251009"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www.linkedin.com/learning/sql-essential-training-2018/automating-data-with-triggers?u=50251009"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www.linkedin.com/learning/sql-essential-training-2018/creating-a-subselect?u=50251009"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linkedin.com/learning/sql-essential-training-2018/overview?u=50251009"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www.linkedin.com/learning/sql-essential-training-2018/embedding-sql?u=50251009"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linkedin.com/learning/learning-relational-databases-2/relational-database-advantages?u=5025100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linkedin.com/learning/learning-relational-databases-2/understand-the-goal?u=5025100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learning/sql-essential-training-2/installing-on-windows-part-i?u=50251009" TargetMode="External"/><Relationship Id="rId2" Type="http://schemas.openxmlformats.org/officeDocument/2006/relationships/hyperlink" Target="https://www.linkedin.com/learning/learning-relational-databases-2/welcome?u=5025100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linkedin.com/learning/learning-relational-databases-2/understand-entities-and-tables?u=50251009"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linkedin.com/learning/learning-relational-databases-2/identify-key-fields?u=50251009"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linkedin.com/learning/learning-relational-databases-2/identify-key-fields?u=50251009"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localhost/sid/sid.php" TargetMode="External"/><Relationship Id="rId2" Type="http://schemas.openxmlformats.org/officeDocument/2006/relationships/hyperlink" Target="https://bw.org/ldcsql/" TargetMode="External"/><Relationship Id="rId1" Type="http://schemas.openxmlformats.org/officeDocument/2006/relationships/slideLayout" Target="../slideLayouts/slideLayout2.xml"/><Relationship Id="rId4" Type="http://schemas.openxmlformats.org/officeDocument/2006/relationships/hyperlink" Target="http://localhost/crud/crud.php"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www.linkedin.com/learning/sql-essential-training-2018/understanding-join?u=50251009"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ww.linkedin.com/learning/sql-essential-training-2018/about-sql-strings?u=50251009"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linkedin.com/learning/learning-relational-databases-2/database-management-systems-dbms?u=50251009"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linkedin.com/learning/sql-essential-training-2018/numeric-types?u=50251009"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www.linkedin.com/learning/sql-essential-training-2018/dates-and-times?u=50251009"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raphic mashup">
            <a:extLst>
              <a:ext uri="{FF2B5EF4-FFF2-40B4-BE49-F238E27FC236}">
                <a16:creationId xmlns:a16="http://schemas.microsoft.com/office/drawing/2014/main" id="{26EF0589-5FD0-4DA2-9CDF-298B4A45A1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63" r="4347"/>
          <a:stretch/>
        </p:blipFill>
        <p:spPr bwMode="auto">
          <a:xfrm>
            <a:off x="4646383" y="10"/>
            <a:ext cx="7545616"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1CF05-D9C9-40C5-9368-8308A3AA933B}"/>
              </a:ext>
            </a:extLst>
          </p:cNvPr>
          <p:cNvSpPr>
            <a:spLocks noGrp="1"/>
          </p:cNvSpPr>
          <p:nvPr>
            <p:ph type="ctrTitle"/>
          </p:nvPr>
        </p:nvSpPr>
        <p:spPr>
          <a:xfrm>
            <a:off x="434284" y="853673"/>
            <a:ext cx="3894461" cy="3341700"/>
          </a:xfrm>
        </p:spPr>
        <p:txBody>
          <a:bodyPr>
            <a:normAutofit fontScale="90000"/>
          </a:bodyPr>
          <a:lstStyle/>
          <a:p>
            <a:r>
              <a:rPr lang="it-IT" sz="6000" dirty="0"/>
              <a:t>Relational Databases and </a:t>
            </a:r>
            <a:br>
              <a:rPr lang="it-IT" sz="6000" dirty="0"/>
            </a:br>
            <a:r>
              <a:rPr lang="it-IT" sz="6000" dirty="0"/>
              <a:t>SQL</a:t>
            </a:r>
            <a:br>
              <a:rPr lang="it-IT" dirty="0"/>
            </a:br>
            <a:endParaRPr lang="it-IT" sz="3600" dirty="0">
              <a:solidFill>
                <a:schemeClr val="tx1"/>
              </a:solidFill>
            </a:endParaRPr>
          </a:p>
        </p:txBody>
      </p:sp>
      <p:sp>
        <p:nvSpPr>
          <p:cNvPr id="3" name="Subtitle 2">
            <a:extLst>
              <a:ext uri="{FF2B5EF4-FFF2-40B4-BE49-F238E27FC236}">
                <a16:creationId xmlns:a16="http://schemas.microsoft.com/office/drawing/2014/main" id="{27C59E32-29C6-405F-BBDF-7B301011B3B8}"/>
              </a:ext>
            </a:extLst>
          </p:cNvPr>
          <p:cNvSpPr>
            <a:spLocks noGrp="1"/>
          </p:cNvSpPr>
          <p:nvPr>
            <p:ph type="subTitle" idx="1"/>
          </p:nvPr>
        </p:nvSpPr>
        <p:spPr>
          <a:xfrm>
            <a:off x="434284" y="4359965"/>
            <a:ext cx="3793642" cy="2125241"/>
          </a:xfrm>
        </p:spPr>
        <p:txBody>
          <a:bodyPr>
            <a:normAutofit fontScale="62500" lnSpcReduction="20000"/>
          </a:bodyPr>
          <a:lstStyle/>
          <a:p>
            <a:pPr>
              <a:lnSpc>
                <a:spcPct val="150000"/>
              </a:lnSpc>
            </a:pPr>
            <a:r>
              <a:rPr lang="it-IT" dirty="0">
                <a:solidFill>
                  <a:schemeClr val="tx1"/>
                </a:solidFill>
              </a:rPr>
              <a:t>18 Nov 15:00 - 17:00</a:t>
            </a:r>
          </a:p>
          <a:p>
            <a:pPr>
              <a:lnSpc>
                <a:spcPct val="150000"/>
              </a:lnSpc>
            </a:pPr>
            <a:r>
              <a:rPr lang="it-IT" dirty="0">
                <a:solidFill>
                  <a:schemeClr val="tx1"/>
                </a:solidFill>
              </a:rPr>
              <a:t>25 Nov 15:00 - 17:00</a:t>
            </a:r>
          </a:p>
          <a:p>
            <a:pPr>
              <a:lnSpc>
                <a:spcPct val="150000"/>
              </a:lnSpc>
            </a:pPr>
            <a:r>
              <a:rPr lang="it-IT" dirty="0">
                <a:solidFill>
                  <a:schemeClr val="tx1"/>
                </a:solidFill>
              </a:rPr>
              <a:t>2 Dec 15:00 - 17:00</a:t>
            </a:r>
          </a:p>
          <a:p>
            <a:pPr>
              <a:lnSpc>
                <a:spcPct val="150000"/>
              </a:lnSpc>
            </a:pPr>
            <a:r>
              <a:rPr lang="it-IT" dirty="0">
                <a:solidFill>
                  <a:schemeClr val="tx1"/>
                </a:solidFill>
              </a:rPr>
              <a:t>9 Dec 15:00 - 17:00</a:t>
            </a:r>
          </a:p>
          <a:p>
            <a:pPr>
              <a:lnSpc>
                <a:spcPct val="150000"/>
              </a:lnSpc>
            </a:pPr>
            <a:r>
              <a:rPr lang="it-IT" dirty="0">
                <a:solidFill>
                  <a:schemeClr val="tx1"/>
                </a:solidFill>
              </a:rPr>
              <a:t>16 Dec 15:00 - 17:00</a:t>
            </a:r>
          </a:p>
          <a:p>
            <a:endParaRPr lang="it-IT" dirty="0">
              <a:solidFill>
                <a:schemeClr val="tx1"/>
              </a:solidFill>
            </a:endParaRPr>
          </a:p>
        </p:txBody>
      </p:sp>
      <p:pic>
        <p:nvPicPr>
          <p:cNvPr id="4" name="Picture 3">
            <a:extLst>
              <a:ext uri="{FF2B5EF4-FFF2-40B4-BE49-F238E27FC236}">
                <a16:creationId xmlns:a16="http://schemas.microsoft.com/office/drawing/2014/main" id="{AE73C333-9695-463E-9B09-1C9345113A1C}"/>
              </a:ext>
            </a:extLst>
          </p:cNvPr>
          <p:cNvPicPr>
            <a:picLocks noChangeAspect="1"/>
          </p:cNvPicPr>
          <p:nvPr/>
        </p:nvPicPr>
        <p:blipFill>
          <a:blip r:embed="rId3"/>
          <a:stretch>
            <a:fillRect/>
          </a:stretch>
        </p:blipFill>
        <p:spPr>
          <a:xfrm>
            <a:off x="9772650" y="0"/>
            <a:ext cx="2419350" cy="2428875"/>
          </a:xfrm>
          <a:prstGeom prst="rect">
            <a:avLst/>
          </a:prstGeom>
        </p:spPr>
      </p:pic>
    </p:spTree>
    <p:extLst>
      <p:ext uri="{BB962C8B-B14F-4D97-AF65-F5344CB8AC3E}">
        <p14:creationId xmlns:p14="http://schemas.microsoft.com/office/powerpoint/2010/main" val="4132099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CRUD TASKS</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699237B-5E39-448D-91A6-C6EEEBA37745}"/>
              </a:ext>
            </a:extLst>
          </p:cNvPr>
          <p:cNvPicPr>
            <a:picLocks noChangeAspect="1"/>
          </p:cNvPicPr>
          <p:nvPr/>
        </p:nvPicPr>
        <p:blipFill>
          <a:blip r:embed="rId2"/>
          <a:stretch>
            <a:fillRect/>
          </a:stretch>
        </p:blipFill>
        <p:spPr>
          <a:xfrm>
            <a:off x="1447800" y="2310834"/>
            <a:ext cx="9296400" cy="4448175"/>
          </a:xfrm>
          <a:prstGeom prst="rect">
            <a:avLst/>
          </a:prstGeom>
        </p:spPr>
      </p:pic>
      <p:sp>
        <p:nvSpPr>
          <p:cNvPr id="5" name="TextBox 4">
            <a:extLst>
              <a:ext uri="{FF2B5EF4-FFF2-40B4-BE49-F238E27FC236}">
                <a16:creationId xmlns:a16="http://schemas.microsoft.com/office/drawing/2014/main" id="{F5DF3285-64F7-4BD2-9C08-9A9067CD6BBF}"/>
              </a:ext>
            </a:extLst>
          </p:cNvPr>
          <p:cNvSpPr txBox="1"/>
          <p:nvPr/>
        </p:nvSpPr>
        <p:spPr>
          <a:xfrm>
            <a:off x="375139" y="1664522"/>
            <a:ext cx="887895" cy="523220"/>
          </a:xfrm>
          <a:prstGeom prst="rect">
            <a:avLst/>
          </a:prstGeom>
          <a:noFill/>
        </p:spPr>
        <p:txBody>
          <a:bodyPr wrap="square" rtlCol="0">
            <a:spAutoFit/>
          </a:bodyPr>
          <a:lstStyle/>
          <a:p>
            <a:r>
              <a:rPr lang="it-IT" sz="2800" dirty="0">
                <a:solidFill>
                  <a:schemeClr val="bg1"/>
                </a:solidFill>
              </a:rPr>
              <a:t>a)</a:t>
            </a:r>
          </a:p>
        </p:txBody>
      </p:sp>
    </p:spTree>
    <p:extLst>
      <p:ext uri="{BB962C8B-B14F-4D97-AF65-F5344CB8AC3E}">
        <p14:creationId xmlns:p14="http://schemas.microsoft.com/office/powerpoint/2010/main" val="5762520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F3791FB-ECFF-425C-A7DF-8EC2B0D100D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Dates and Times</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2A25C60A-9CA7-43FC-94AD-3E88E80F0CE3}"/>
              </a:ext>
            </a:extLst>
          </p:cNvPr>
          <p:cNvSpPr txBox="1"/>
          <p:nvPr/>
        </p:nvSpPr>
        <p:spPr>
          <a:xfrm>
            <a:off x="526073" y="2738425"/>
            <a:ext cx="6090858" cy="1815882"/>
          </a:xfrm>
          <a:prstGeom prst="rect">
            <a:avLst/>
          </a:prstGeom>
          <a:noFill/>
          <a:ln>
            <a:noFill/>
          </a:ln>
        </p:spPr>
        <p:txBody>
          <a:bodyPr wrap="square" rtlCol="0">
            <a:spAutoFit/>
          </a:bodyPr>
          <a:lstStyle/>
          <a:p>
            <a:r>
              <a:rPr lang="en-GB" sz="2800" dirty="0"/>
              <a:t>SQL standard representation:</a:t>
            </a:r>
          </a:p>
          <a:p>
            <a:r>
              <a:rPr lang="en-GB" sz="2800" dirty="0"/>
              <a:t>Year-month-day </a:t>
            </a:r>
            <a:r>
              <a:rPr lang="en-GB" sz="2800" dirty="0" err="1"/>
              <a:t>hour:mins:seconds</a:t>
            </a:r>
            <a:r>
              <a:rPr lang="en-GB" sz="2800" dirty="0"/>
              <a:t> </a:t>
            </a:r>
          </a:p>
          <a:p>
            <a:endParaRPr lang="en-GB" sz="2800" dirty="0"/>
          </a:p>
          <a:p>
            <a:r>
              <a:rPr lang="en-GB" sz="2800" dirty="0"/>
              <a:t>All transformed to UTM time </a:t>
            </a:r>
          </a:p>
        </p:txBody>
      </p:sp>
      <p:pic>
        <p:nvPicPr>
          <p:cNvPr id="6" name="Picture 2" descr="Image result for dates and times&quot;">
            <a:extLst>
              <a:ext uri="{FF2B5EF4-FFF2-40B4-BE49-F238E27FC236}">
                <a16:creationId xmlns:a16="http://schemas.microsoft.com/office/drawing/2014/main" id="{94CA2CF2-F202-4A09-B0CB-598FC7103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88" y="4773082"/>
            <a:ext cx="2943225" cy="18478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F56269-0730-46E5-B55C-51CD3D63A273}"/>
              </a:ext>
            </a:extLst>
          </p:cNvPr>
          <p:cNvSpPr/>
          <p:nvPr/>
        </p:nvSpPr>
        <p:spPr>
          <a:xfrm>
            <a:off x="6443134" y="2465949"/>
            <a:ext cx="5644661" cy="4154984"/>
          </a:xfrm>
          <a:prstGeom prst="rect">
            <a:avLst/>
          </a:prstGeom>
          <a:ln>
            <a:solidFill>
              <a:schemeClr val="tx1"/>
            </a:solidFill>
          </a:ln>
        </p:spPr>
        <p:txBody>
          <a:bodyPr wrap="square">
            <a:spAutoFit/>
          </a:bodyPr>
          <a:lstStyle/>
          <a:p>
            <a:r>
              <a:rPr lang="en-GB" sz="2400" dirty="0"/>
              <a:t>In SQLite</a:t>
            </a:r>
          </a:p>
          <a:p>
            <a:endParaRPr lang="en-GB" sz="2400" dirty="0"/>
          </a:p>
          <a:p>
            <a:r>
              <a:rPr lang="en-GB" sz="2400" dirty="0"/>
              <a:t>SELECT DATETIME('now');</a:t>
            </a:r>
          </a:p>
          <a:p>
            <a:r>
              <a:rPr lang="en-GB" sz="2400" dirty="0"/>
              <a:t>SELECT DATE('now');</a:t>
            </a:r>
          </a:p>
          <a:p>
            <a:r>
              <a:rPr lang="en-GB" sz="2400" dirty="0"/>
              <a:t>SELECT TIME('now');</a:t>
            </a:r>
          </a:p>
          <a:p>
            <a:r>
              <a:rPr lang="en-GB" sz="2400" dirty="0"/>
              <a:t>SELECT DATETIME('now', '+n day');</a:t>
            </a:r>
          </a:p>
          <a:p>
            <a:r>
              <a:rPr lang="en-GB" sz="2400" dirty="0"/>
              <a:t>SELECT DATETIME('now', '+n days');</a:t>
            </a:r>
          </a:p>
          <a:p>
            <a:r>
              <a:rPr lang="en-GB" sz="2400" dirty="0"/>
              <a:t>SELECT DATETIME('now', '-n month');</a:t>
            </a:r>
          </a:p>
          <a:p>
            <a:r>
              <a:rPr lang="en-GB" sz="2400" dirty="0"/>
              <a:t>SELECT DATETIME('now', '+n year');</a:t>
            </a:r>
          </a:p>
          <a:p>
            <a:r>
              <a:rPr lang="en-GB" sz="2400" dirty="0"/>
              <a:t>SELECT DATETIME('now', '+n hours', '+n minutes', '-n day', '+n years');</a:t>
            </a:r>
          </a:p>
        </p:txBody>
      </p:sp>
    </p:spTree>
    <p:extLst>
      <p:ext uri="{BB962C8B-B14F-4D97-AF65-F5344CB8AC3E}">
        <p14:creationId xmlns:p14="http://schemas.microsoft.com/office/powerpoint/2010/main" val="12795218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7598EC72-AAD4-4115-A083-E879334F1F36}"/>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Aggregates</a:t>
            </a:r>
          </a:p>
        </p:txBody>
      </p:sp>
      <p:sp>
        <p:nvSpPr>
          <p:cNvPr id="5" name="Rectangle 4">
            <a:extLst>
              <a:ext uri="{FF2B5EF4-FFF2-40B4-BE49-F238E27FC236}">
                <a16:creationId xmlns:a16="http://schemas.microsoft.com/office/drawing/2014/main" id="{C677DB1F-1007-469F-9A2E-DDB24DD18DCB}"/>
              </a:ext>
            </a:extLst>
          </p:cNvPr>
          <p:cNvSpPr/>
          <p:nvPr/>
        </p:nvSpPr>
        <p:spPr>
          <a:xfrm>
            <a:off x="321564" y="5877339"/>
            <a:ext cx="11748654" cy="369332"/>
          </a:xfrm>
          <a:prstGeom prst="rect">
            <a:avLst/>
          </a:prstGeom>
        </p:spPr>
        <p:txBody>
          <a:bodyPr wrap="square">
            <a:spAutoFit/>
          </a:bodyPr>
          <a:lstStyle/>
          <a:p>
            <a:r>
              <a:rPr lang="en-GB" dirty="0">
                <a:hlinkClick r:id="rId2"/>
              </a:rPr>
              <a:t>https://www.linkedin.com/learning/sql-essential-training-2018/what-are-aggregates?u=50251009</a:t>
            </a:r>
            <a:endParaRPr lang="en-GB" dirty="0"/>
          </a:p>
        </p:txBody>
      </p:sp>
      <p:sp>
        <p:nvSpPr>
          <p:cNvPr id="6" name="Content Placeholder 2">
            <a:extLst>
              <a:ext uri="{FF2B5EF4-FFF2-40B4-BE49-F238E27FC236}">
                <a16:creationId xmlns:a16="http://schemas.microsoft.com/office/drawing/2014/main" id="{41CA5CC2-160B-45F1-9F3D-022C9ABDA512}"/>
              </a:ext>
            </a:extLst>
          </p:cNvPr>
          <p:cNvSpPr txBox="1">
            <a:spLocks/>
          </p:cNvSpPr>
          <p:nvPr/>
        </p:nvSpPr>
        <p:spPr>
          <a:xfrm>
            <a:off x="4976031" y="963877"/>
            <a:ext cx="6377769"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What are aggregates?</a:t>
            </a:r>
          </a:p>
          <a:p>
            <a:pPr marL="514350" indent="-514350">
              <a:buFont typeface="+mj-lt"/>
              <a:buAutoNum type="arabicPeriod"/>
            </a:pPr>
            <a:r>
              <a:rPr lang="en-US" dirty="0"/>
              <a:t>Aggregate functions</a:t>
            </a:r>
          </a:p>
          <a:p>
            <a:pPr marL="514350" indent="-514350">
              <a:buFont typeface="+mj-lt"/>
              <a:buAutoNum type="arabicPeriod"/>
            </a:pPr>
            <a:r>
              <a:rPr lang="en-US" dirty="0"/>
              <a:t>Aggregate DISTINCT values</a:t>
            </a:r>
          </a:p>
          <a:p>
            <a:pPr marL="0" indent="0">
              <a:buFont typeface="Arial" panose="020B0604020202020204" pitchFamily="34" charset="0"/>
              <a:buNone/>
            </a:pPr>
            <a:r>
              <a:rPr lang="en-US" dirty="0"/>
              <a:t> </a:t>
            </a:r>
          </a:p>
          <a:p>
            <a:endParaRPr lang="it-IT" sz="2400" dirty="0"/>
          </a:p>
        </p:txBody>
      </p:sp>
    </p:spTree>
    <p:extLst>
      <p:ext uri="{BB962C8B-B14F-4D97-AF65-F5344CB8AC3E}">
        <p14:creationId xmlns:p14="http://schemas.microsoft.com/office/powerpoint/2010/main" val="290998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8210ED25-79BD-4458-A6BD-02C3F94EC04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Aggregates</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E3236D68-AEBF-4B33-A929-7A8FAAF6AC7D}"/>
              </a:ext>
            </a:extLst>
          </p:cNvPr>
          <p:cNvSpPr txBox="1"/>
          <p:nvPr/>
        </p:nvSpPr>
        <p:spPr>
          <a:xfrm>
            <a:off x="6687389" y="2239348"/>
            <a:ext cx="5440880" cy="2677656"/>
          </a:xfrm>
          <a:prstGeom prst="rect">
            <a:avLst/>
          </a:prstGeom>
          <a:noFill/>
          <a:ln>
            <a:noFill/>
          </a:ln>
        </p:spPr>
        <p:txBody>
          <a:bodyPr wrap="square" rtlCol="0">
            <a:spAutoFit/>
          </a:bodyPr>
          <a:lstStyle/>
          <a:p>
            <a:r>
              <a:rPr lang="en-GB" sz="2800" dirty="0"/>
              <a:t>SELECT column, </a:t>
            </a:r>
          </a:p>
          <a:p>
            <a:r>
              <a:rPr lang="en-GB" sz="2800" dirty="0"/>
              <a:t>COUNT(*)  </a:t>
            </a:r>
          </a:p>
          <a:p>
            <a:r>
              <a:rPr lang="en-GB" sz="2800" dirty="0"/>
              <a:t>FROM Country  </a:t>
            </a:r>
          </a:p>
          <a:p>
            <a:r>
              <a:rPr lang="en-GB" sz="2800" b="1" dirty="0"/>
              <a:t>GROUP BY </a:t>
            </a:r>
            <a:r>
              <a:rPr lang="en-GB" sz="2800" dirty="0"/>
              <a:t>column</a:t>
            </a:r>
          </a:p>
          <a:p>
            <a:r>
              <a:rPr lang="en-GB" sz="2800" b="1" dirty="0"/>
              <a:t>HAVING </a:t>
            </a:r>
            <a:r>
              <a:rPr lang="en-GB" sz="2800" dirty="0"/>
              <a:t>(like where but for aggregate columns)</a:t>
            </a:r>
            <a:endParaRPr lang="en-GB" sz="2800" b="1" dirty="0"/>
          </a:p>
        </p:txBody>
      </p:sp>
      <p:graphicFrame>
        <p:nvGraphicFramePr>
          <p:cNvPr id="6" name="Table 5">
            <a:extLst>
              <a:ext uri="{FF2B5EF4-FFF2-40B4-BE49-F238E27FC236}">
                <a16:creationId xmlns:a16="http://schemas.microsoft.com/office/drawing/2014/main" id="{6E4DD6B7-F40E-4624-8ABB-3823A639FDDE}"/>
              </a:ext>
            </a:extLst>
          </p:cNvPr>
          <p:cNvGraphicFramePr>
            <a:graphicFrameLocks noGrp="1"/>
          </p:cNvGraphicFramePr>
          <p:nvPr/>
        </p:nvGraphicFramePr>
        <p:xfrm>
          <a:off x="378068" y="2607441"/>
          <a:ext cx="6000515" cy="2871393"/>
        </p:xfrm>
        <a:graphic>
          <a:graphicData uri="http://schemas.openxmlformats.org/drawingml/2006/table">
            <a:tbl>
              <a:tblPr/>
              <a:tblGrid>
                <a:gridCol w="1301345">
                  <a:extLst>
                    <a:ext uri="{9D8B030D-6E8A-4147-A177-3AD203B41FA5}">
                      <a16:colId xmlns:a16="http://schemas.microsoft.com/office/drawing/2014/main" val="20000"/>
                    </a:ext>
                  </a:extLst>
                </a:gridCol>
                <a:gridCol w="4699170">
                  <a:extLst>
                    <a:ext uri="{9D8B030D-6E8A-4147-A177-3AD203B41FA5}">
                      <a16:colId xmlns:a16="http://schemas.microsoft.com/office/drawing/2014/main" val="20001"/>
                    </a:ext>
                  </a:extLst>
                </a:gridCol>
              </a:tblGrid>
              <a:tr h="0">
                <a:tc>
                  <a:txBody>
                    <a:bodyPr/>
                    <a:lstStyle/>
                    <a:p>
                      <a:pPr algn="ctr"/>
                      <a:r>
                        <a:rPr lang="en-GB" b="1" dirty="0">
                          <a:effectLst/>
                          <a:latin typeface="+mn-lt"/>
                        </a:rPr>
                        <a:t>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smallest value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2259">
                <a:tc>
                  <a:txBody>
                    <a:bodyPr/>
                    <a:lstStyle/>
                    <a:p>
                      <a:pPr algn="ctr"/>
                      <a:r>
                        <a:rPr lang="en-GB" b="1" dirty="0">
                          <a:effectLst/>
                          <a:latin typeface="+mn-lt"/>
                        </a:rPr>
                        <a:t>MAX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largest value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953">
                <a:tc>
                  <a:txBody>
                    <a:bodyPr/>
                    <a:lstStyle/>
                    <a:p>
                      <a:pPr algn="ctr"/>
                      <a:r>
                        <a:rPr lang="en-GB" b="1" dirty="0">
                          <a:effectLst/>
                          <a:latin typeface="+mn-lt"/>
                        </a:rPr>
                        <a:t>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sum of the numeric values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3953">
                <a:tc>
                  <a:txBody>
                    <a:bodyPr/>
                    <a:lstStyle/>
                    <a:p>
                      <a:pPr algn="ctr"/>
                      <a:r>
                        <a:rPr lang="en-GB" b="1" dirty="0">
                          <a:effectLst/>
                          <a:latin typeface="+mn-lt"/>
                        </a:rPr>
                        <a:t>AVG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average value of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3953">
                <a:tc>
                  <a:txBody>
                    <a:bodyPr/>
                    <a:lstStyle/>
                    <a:p>
                      <a:pPr algn="ctr"/>
                      <a:r>
                        <a:rPr lang="en-GB" b="1" dirty="0">
                          <a:effectLst/>
                          <a:latin typeface="+mn-l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total number of values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2259">
                <a:tc>
                  <a:txBody>
                    <a:bodyPr/>
                    <a:lstStyle/>
                    <a:p>
                      <a:pPr algn="ctr"/>
                      <a:r>
                        <a:rPr lang="en-GB" b="1" dirty="0">
                          <a:effectLst/>
                          <a:latin typeface="+mn-l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number of rows in a table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7" name="Picture 2" descr="Related image">
            <a:extLst>
              <a:ext uri="{FF2B5EF4-FFF2-40B4-BE49-F238E27FC236}">
                <a16:creationId xmlns:a16="http://schemas.microsoft.com/office/drawing/2014/main" id="{16CA2E81-8691-4CE4-BBC2-8F4266514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7829" y="4917004"/>
            <a:ext cx="2710008" cy="189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3588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D5CB29D-5E47-4D21-9729-88214228FED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Aggregates and DISINCT</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1BE5AA3-80A0-4111-8F57-AA2E5D2EA79E}"/>
              </a:ext>
            </a:extLst>
          </p:cNvPr>
          <p:cNvSpPr txBox="1"/>
          <p:nvPr/>
        </p:nvSpPr>
        <p:spPr>
          <a:xfrm>
            <a:off x="526073" y="2738425"/>
            <a:ext cx="6090858" cy="1815882"/>
          </a:xfrm>
          <a:prstGeom prst="rect">
            <a:avLst/>
          </a:prstGeom>
          <a:noFill/>
          <a:ln>
            <a:noFill/>
          </a:ln>
        </p:spPr>
        <p:txBody>
          <a:bodyPr wrap="square" rtlCol="0">
            <a:spAutoFit/>
          </a:bodyPr>
          <a:lstStyle/>
          <a:p>
            <a:r>
              <a:rPr lang="en-GB" sz="2800" dirty="0"/>
              <a:t>SELECT COUNT(DISTINCT column) </a:t>
            </a:r>
          </a:p>
          <a:p>
            <a:r>
              <a:rPr lang="en-GB" sz="2800" dirty="0"/>
              <a:t>FROM table;</a:t>
            </a:r>
          </a:p>
          <a:p>
            <a:endParaRPr lang="en-GB" sz="2800" dirty="0"/>
          </a:p>
          <a:p>
            <a:r>
              <a:rPr lang="en-GB" sz="2800" dirty="0"/>
              <a:t>Removing duplicates</a:t>
            </a:r>
          </a:p>
        </p:txBody>
      </p:sp>
      <p:pic>
        <p:nvPicPr>
          <p:cNvPr id="6" name="Picture 2" descr="Related image">
            <a:extLst>
              <a:ext uri="{FF2B5EF4-FFF2-40B4-BE49-F238E27FC236}">
                <a16:creationId xmlns:a16="http://schemas.microsoft.com/office/drawing/2014/main" id="{90EDA108-FBCE-40A1-8371-006A76F61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7829" y="4917004"/>
            <a:ext cx="2710008" cy="189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8036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BD5E49E-525E-4E87-A3F3-E28C5098874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Transactions</a:t>
            </a:r>
          </a:p>
        </p:txBody>
      </p:sp>
      <p:sp>
        <p:nvSpPr>
          <p:cNvPr id="11" name="Rectangle 10">
            <a:extLst>
              <a:ext uri="{FF2B5EF4-FFF2-40B4-BE49-F238E27FC236}">
                <a16:creationId xmlns:a16="http://schemas.microsoft.com/office/drawing/2014/main" id="{D8F85C1E-B23D-40E2-91AA-EB432BA46E02}"/>
              </a:ext>
            </a:extLst>
          </p:cNvPr>
          <p:cNvSpPr/>
          <p:nvPr/>
        </p:nvSpPr>
        <p:spPr>
          <a:xfrm>
            <a:off x="321564" y="5877339"/>
            <a:ext cx="11748654" cy="369332"/>
          </a:xfrm>
          <a:prstGeom prst="rect">
            <a:avLst/>
          </a:prstGeom>
        </p:spPr>
        <p:txBody>
          <a:bodyPr wrap="square">
            <a:spAutoFit/>
          </a:bodyPr>
          <a:lstStyle/>
          <a:p>
            <a:r>
              <a:rPr lang="en-GB" dirty="0">
                <a:hlinkClick r:id="rId2"/>
              </a:rPr>
              <a:t>https://www.linkedin.com/learning/sql-essential-training-2018/what-are-transactions?u=50251009</a:t>
            </a:r>
            <a:endParaRPr lang="en-GB" dirty="0"/>
          </a:p>
        </p:txBody>
      </p:sp>
      <p:sp>
        <p:nvSpPr>
          <p:cNvPr id="12" name="Content Placeholder 2">
            <a:extLst>
              <a:ext uri="{FF2B5EF4-FFF2-40B4-BE49-F238E27FC236}">
                <a16:creationId xmlns:a16="http://schemas.microsoft.com/office/drawing/2014/main" id="{81CFCC17-A44D-422A-AD85-6F32D2999FE4}"/>
              </a:ext>
            </a:extLst>
          </p:cNvPr>
          <p:cNvSpPr txBox="1">
            <a:spLocks/>
          </p:cNvSpPr>
          <p:nvPr/>
        </p:nvSpPr>
        <p:spPr>
          <a:xfrm>
            <a:off x="4976031" y="963877"/>
            <a:ext cx="6377769"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What are Transactions?</a:t>
            </a:r>
          </a:p>
          <a:p>
            <a:pPr marL="514350" indent="-514350">
              <a:buFont typeface="+mj-lt"/>
              <a:buAutoNum type="arabicPeriod"/>
            </a:pPr>
            <a:r>
              <a:rPr lang="en-US" dirty="0"/>
              <a:t>Data Integrity</a:t>
            </a:r>
          </a:p>
          <a:p>
            <a:pPr marL="514350" indent="-514350">
              <a:buFont typeface="+mj-lt"/>
              <a:buAutoNum type="arabicPeriod"/>
            </a:pPr>
            <a:r>
              <a:rPr lang="en-US" dirty="0"/>
              <a:t>Performance</a:t>
            </a:r>
          </a:p>
          <a:p>
            <a:pPr marL="0" indent="0">
              <a:buFont typeface="Arial" panose="020B0604020202020204" pitchFamily="34" charset="0"/>
              <a:buNone/>
            </a:pPr>
            <a:r>
              <a:rPr lang="en-US" dirty="0"/>
              <a:t> </a:t>
            </a:r>
          </a:p>
          <a:p>
            <a:endParaRPr lang="it-IT" sz="2400" dirty="0"/>
          </a:p>
        </p:txBody>
      </p:sp>
    </p:spTree>
    <p:extLst>
      <p:ext uri="{BB962C8B-B14F-4D97-AF65-F5344CB8AC3E}">
        <p14:creationId xmlns:p14="http://schemas.microsoft.com/office/powerpoint/2010/main" val="14004099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F475EF3-F9E1-42E0-A35A-3C5D065887A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What are Transactions?</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099C5234-D3C9-4FDB-88B7-1959FCE1B0F9}"/>
              </a:ext>
            </a:extLst>
          </p:cNvPr>
          <p:cNvSpPr txBox="1"/>
          <p:nvPr/>
        </p:nvSpPr>
        <p:spPr>
          <a:xfrm>
            <a:off x="378068" y="2546918"/>
            <a:ext cx="10569794" cy="954107"/>
          </a:xfrm>
          <a:prstGeom prst="rect">
            <a:avLst/>
          </a:prstGeom>
          <a:noFill/>
          <a:ln>
            <a:noFill/>
          </a:ln>
        </p:spPr>
        <p:txBody>
          <a:bodyPr wrap="square" rtlCol="0">
            <a:spAutoFit/>
          </a:bodyPr>
          <a:lstStyle/>
          <a:p>
            <a:r>
              <a:rPr lang="en-GB" sz="2800" dirty="0"/>
              <a:t>“In databases transactions are a series of concatenated operations handled as one unit of work. They are use to preserve DB consistency”</a:t>
            </a:r>
            <a:endParaRPr lang="en-GB" sz="2800" b="1" dirty="0"/>
          </a:p>
        </p:txBody>
      </p:sp>
      <p:pic>
        <p:nvPicPr>
          <p:cNvPr id="6" name="Picture 2" descr="Image result for transactions databases&quot;">
            <a:extLst>
              <a:ext uri="{FF2B5EF4-FFF2-40B4-BE49-F238E27FC236}">
                <a16:creationId xmlns:a16="http://schemas.microsoft.com/office/drawing/2014/main" id="{47E94C7E-B833-493C-91FC-447BFA7FF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984" y="4858590"/>
            <a:ext cx="3452957" cy="17449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8021D42-0BF7-4F5A-9DF3-E64EA388B1A2}"/>
              </a:ext>
            </a:extLst>
          </p:cNvPr>
          <p:cNvSpPr/>
          <p:nvPr/>
        </p:nvSpPr>
        <p:spPr>
          <a:xfrm>
            <a:off x="378068" y="3501025"/>
            <a:ext cx="7426037" cy="1938992"/>
          </a:xfrm>
          <a:prstGeom prst="rect">
            <a:avLst/>
          </a:prstGeom>
        </p:spPr>
        <p:txBody>
          <a:bodyPr wrap="square">
            <a:spAutoFit/>
          </a:bodyPr>
          <a:lstStyle/>
          <a:p>
            <a:pPr>
              <a:lnSpc>
                <a:spcPct val="150000"/>
              </a:lnSpc>
            </a:pPr>
            <a:r>
              <a:rPr lang="en-GB" sz="2000" dirty="0"/>
              <a:t>BEGIN TRANSACTION;</a:t>
            </a:r>
          </a:p>
          <a:p>
            <a:pPr>
              <a:lnSpc>
                <a:spcPct val="150000"/>
              </a:lnSpc>
            </a:pPr>
            <a:r>
              <a:rPr lang="en-GB" sz="2000" dirty="0"/>
              <a:t>INSERT INTO Table ( Column1, Column2, Column3 ) VALUES ( a, b, c );</a:t>
            </a:r>
          </a:p>
          <a:p>
            <a:pPr>
              <a:lnSpc>
                <a:spcPct val="150000"/>
              </a:lnSpc>
            </a:pPr>
            <a:r>
              <a:rPr lang="en-GB" sz="2000" dirty="0"/>
              <a:t>UPDATE Table SET column = ( column - n ) WHERE id = n;</a:t>
            </a:r>
          </a:p>
          <a:p>
            <a:pPr>
              <a:lnSpc>
                <a:spcPct val="150000"/>
              </a:lnSpc>
            </a:pPr>
            <a:r>
              <a:rPr lang="en-GB" sz="2000" dirty="0"/>
              <a:t>END TRANSACTION;</a:t>
            </a:r>
          </a:p>
        </p:txBody>
      </p:sp>
      <p:sp>
        <p:nvSpPr>
          <p:cNvPr id="8" name="TextBox 7">
            <a:extLst>
              <a:ext uri="{FF2B5EF4-FFF2-40B4-BE49-F238E27FC236}">
                <a16:creationId xmlns:a16="http://schemas.microsoft.com/office/drawing/2014/main" id="{0C719BD8-AE74-49F2-B94B-40B268592817}"/>
              </a:ext>
            </a:extLst>
          </p:cNvPr>
          <p:cNvSpPr txBox="1"/>
          <p:nvPr/>
        </p:nvSpPr>
        <p:spPr>
          <a:xfrm>
            <a:off x="378068" y="5680237"/>
            <a:ext cx="7918034" cy="830997"/>
          </a:xfrm>
          <a:prstGeom prst="rect">
            <a:avLst/>
          </a:prstGeom>
          <a:noFill/>
          <a:ln>
            <a:solidFill>
              <a:schemeClr val="tx1"/>
            </a:solidFill>
          </a:ln>
        </p:spPr>
        <p:txBody>
          <a:bodyPr wrap="square" rtlCol="0">
            <a:spAutoFit/>
          </a:bodyPr>
          <a:lstStyle/>
          <a:p>
            <a:pPr algn="ctr"/>
            <a:r>
              <a:rPr lang="en-GB" sz="2400" dirty="0"/>
              <a:t>When you have a lot of actions to perform using transaction will increase the DB performance</a:t>
            </a:r>
          </a:p>
        </p:txBody>
      </p:sp>
    </p:spTree>
    <p:extLst>
      <p:ext uri="{BB962C8B-B14F-4D97-AF65-F5344CB8AC3E}">
        <p14:creationId xmlns:p14="http://schemas.microsoft.com/office/powerpoint/2010/main" val="5714148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Triggers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dirty="0"/>
              <a:t>Automating data with triggers</a:t>
            </a:r>
          </a:p>
          <a:p>
            <a:pPr marL="514350" indent="-514350">
              <a:buFont typeface="+mj-lt"/>
              <a:buAutoNum type="arabicPeriod"/>
            </a:pPr>
            <a:r>
              <a:rPr lang="en-US" dirty="0"/>
              <a:t>Preventing updates</a:t>
            </a:r>
          </a:p>
          <a:p>
            <a:pPr marL="514350" indent="-514350">
              <a:buFont typeface="+mj-lt"/>
              <a:buAutoNum type="arabicPeriod"/>
            </a:pPr>
            <a:r>
              <a:rPr lang="en-US" dirty="0"/>
              <a:t>Time stamps</a:t>
            </a:r>
          </a:p>
          <a:p>
            <a:endParaRPr lang="it-IT" sz="2400" dirty="0"/>
          </a:p>
        </p:txBody>
      </p:sp>
      <p:sp>
        <p:nvSpPr>
          <p:cNvPr id="3" name="Rectangle 2">
            <a:extLst>
              <a:ext uri="{FF2B5EF4-FFF2-40B4-BE49-F238E27FC236}">
                <a16:creationId xmlns:a16="http://schemas.microsoft.com/office/drawing/2014/main" id="{29DB7063-0613-489E-BA50-38190E6DD0A3}"/>
              </a:ext>
            </a:extLst>
          </p:cNvPr>
          <p:cNvSpPr/>
          <p:nvPr/>
        </p:nvSpPr>
        <p:spPr>
          <a:xfrm>
            <a:off x="307412" y="5676757"/>
            <a:ext cx="11563021" cy="369332"/>
          </a:xfrm>
          <a:prstGeom prst="rect">
            <a:avLst/>
          </a:prstGeom>
        </p:spPr>
        <p:txBody>
          <a:bodyPr wrap="square">
            <a:spAutoFit/>
          </a:bodyPr>
          <a:lstStyle/>
          <a:p>
            <a:r>
              <a:rPr lang="it-IT" dirty="0">
                <a:hlinkClick r:id="rId2"/>
              </a:rPr>
              <a:t>https://www.linkedin.com/learning/sql-essential-training-2018/automating-data-with-triggers?u=50251009</a:t>
            </a:r>
            <a:endParaRPr lang="it-IT" dirty="0"/>
          </a:p>
        </p:txBody>
      </p:sp>
    </p:spTree>
    <p:extLst>
      <p:ext uri="{BB962C8B-B14F-4D97-AF65-F5344CB8AC3E}">
        <p14:creationId xmlns:p14="http://schemas.microsoft.com/office/powerpoint/2010/main" val="28011317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F475EF3-F9E1-42E0-A35A-3C5D065887A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Triggers</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099C5234-D3C9-4FDB-88B7-1959FCE1B0F9}"/>
              </a:ext>
            </a:extLst>
          </p:cNvPr>
          <p:cNvSpPr txBox="1"/>
          <p:nvPr/>
        </p:nvSpPr>
        <p:spPr>
          <a:xfrm>
            <a:off x="378068" y="2546918"/>
            <a:ext cx="10569794" cy="954107"/>
          </a:xfrm>
          <a:prstGeom prst="rect">
            <a:avLst/>
          </a:prstGeom>
          <a:noFill/>
          <a:ln>
            <a:noFill/>
          </a:ln>
        </p:spPr>
        <p:txBody>
          <a:bodyPr wrap="square" rtlCol="0">
            <a:spAutoFit/>
          </a:bodyPr>
          <a:lstStyle/>
          <a:p>
            <a:r>
              <a:rPr lang="en-GB" sz="2800" dirty="0"/>
              <a:t>Trigger can be used to automatically update connected tables to reduce the data intro error chances </a:t>
            </a:r>
            <a:endParaRPr lang="en-GB" sz="2800" b="1" dirty="0"/>
          </a:p>
        </p:txBody>
      </p:sp>
      <p:sp>
        <p:nvSpPr>
          <p:cNvPr id="7" name="Rectangle 6">
            <a:extLst>
              <a:ext uri="{FF2B5EF4-FFF2-40B4-BE49-F238E27FC236}">
                <a16:creationId xmlns:a16="http://schemas.microsoft.com/office/drawing/2014/main" id="{08021D42-0BF7-4F5A-9DF3-E64EA388B1A2}"/>
              </a:ext>
            </a:extLst>
          </p:cNvPr>
          <p:cNvSpPr/>
          <p:nvPr/>
        </p:nvSpPr>
        <p:spPr>
          <a:xfrm>
            <a:off x="378068" y="3501025"/>
            <a:ext cx="11509132" cy="2862322"/>
          </a:xfrm>
          <a:prstGeom prst="rect">
            <a:avLst/>
          </a:prstGeom>
        </p:spPr>
        <p:txBody>
          <a:bodyPr wrap="square">
            <a:spAutoFit/>
          </a:bodyPr>
          <a:lstStyle/>
          <a:p>
            <a:pPr>
              <a:lnSpc>
                <a:spcPct val="150000"/>
              </a:lnSpc>
            </a:pPr>
            <a:r>
              <a:rPr lang="en-GB" sz="2000" b="1" dirty="0"/>
              <a:t>CREATE TRIGGER </a:t>
            </a:r>
            <a:r>
              <a:rPr lang="en-GB" sz="2000" dirty="0"/>
              <a:t>Name of the trigger </a:t>
            </a:r>
            <a:r>
              <a:rPr lang="en-GB" sz="2000" b="1" dirty="0"/>
              <a:t>AFTER INSERT ON </a:t>
            </a:r>
            <a:r>
              <a:rPr lang="en-GB" sz="2000" dirty="0"/>
              <a:t>name of the table you are updating (T1)</a:t>
            </a:r>
          </a:p>
          <a:p>
            <a:pPr>
              <a:lnSpc>
                <a:spcPct val="150000"/>
              </a:lnSpc>
            </a:pPr>
            <a:r>
              <a:rPr lang="en-GB" sz="2000" dirty="0"/>
              <a:t>  </a:t>
            </a:r>
            <a:r>
              <a:rPr lang="en-GB" sz="2000" b="1" dirty="0"/>
              <a:t>BEGIN</a:t>
            </a:r>
          </a:p>
          <a:p>
            <a:pPr>
              <a:lnSpc>
                <a:spcPct val="150000"/>
              </a:lnSpc>
            </a:pPr>
            <a:r>
              <a:rPr lang="en-GB" sz="2000" dirty="0"/>
              <a:t>      </a:t>
            </a:r>
            <a:r>
              <a:rPr lang="en-GB" sz="2000" b="1" dirty="0"/>
              <a:t>UPDATE</a:t>
            </a:r>
            <a:r>
              <a:rPr lang="en-GB" sz="2000" dirty="0"/>
              <a:t> table you want to update too (T2) </a:t>
            </a:r>
            <a:r>
              <a:rPr lang="en-GB" sz="2000" b="1" dirty="0"/>
              <a:t>SET </a:t>
            </a:r>
            <a:r>
              <a:rPr lang="en-GB" sz="2000" dirty="0"/>
              <a:t> column in (T2)to update = </a:t>
            </a:r>
            <a:r>
              <a:rPr lang="en-GB" sz="2000" b="1" dirty="0"/>
              <a:t>NEW.</a:t>
            </a:r>
            <a:r>
              <a:rPr lang="en-GB" sz="2000" dirty="0"/>
              <a:t>id </a:t>
            </a:r>
            <a:r>
              <a:rPr lang="en-GB" sz="2000" b="1" dirty="0"/>
              <a:t>WHERE </a:t>
            </a:r>
            <a:r>
              <a:rPr lang="en-GB" sz="2000" dirty="0"/>
              <a:t>T2id = NEW. External key in T1;</a:t>
            </a:r>
          </a:p>
          <a:p>
            <a:pPr>
              <a:lnSpc>
                <a:spcPct val="150000"/>
              </a:lnSpc>
            </a:pPr>
            <a:r>
              <a:rPr lang="en-GB" sz="2000" b="1" dirty="0"/>
              <a:t>  END</a:t>
            </a:r>
          </a:p>
          <a:p>
            <a:pPr>
              <a:lnSpc>
                <a:spcPct val="150000"/>
              </a:lnSpc>
            </a:pPr>
            <a:endParaRPr lang="en-GB" sz="2000" b="1" dirty="0"/>
          </a:p>
        </p:txBody>
      </p:sp>
    </p:spTree>
    <p:extLst>
      <p:ext uri="{BB962C8B-B14F-4D97-AF65-F5344CB8AC3E}">
        <p14:creationId xmlns:p14="http://schemas.microsoft.com/office/powerpoint/2010/main" val="37368401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F475EF3-F9E1-42E0-A35A-3C5D065887A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Triggers to prevent updates</a:t>
            </a:r>
            <a:endParaRPr lang="en-US" sz="54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08021D42-0BF7-4F5A-9DF3-E64EA388B1A2}"/>
              </a:ext>
            </a:extLst>
          </p:cNvPr>
          <p:cNvSpPr/>
          <p:nvPr/>
        </p:nvSpPr>
        <p:spPr>
          <a:xfrm>
            <a:off x="378068" y="2711316"/>
            <a:ext cx="11509132" cy="2862322"/>
          </a:xfrm>
          <a:prstGeom prst="rect">
            <a:avLst/>
          </a:prstGeom>
        </p:spPr>
        <p:txBody>
          <a:bodyPr wrap="square">
            <a:spAutoFit/>
          </a:bodyPr>
          <a:lstStyle/>
          <a:p>
            <a:pPr>
              <a:lnSpc>
                <a:spcPct val="150000"/>
              </a:lnSpc>
            </a:pPr>
            <a:r>
              <a:rPr lang="en-GB" sz="2000" b="1" dirty="0"/>
              <a:t>CREATE TRIGGER </a:t>
            </a:r>
            <a:r>
              <a:rPr lang="en-GB" sz="2000" dirty="0"/>
              <a:t>Name of the trigger </a:t>
            </a:r>
            <a:r>
              <a:rPr lang="en-GB" sz="2000" b="1" dirty="0"/>
              <a:t>BEFORE UPDATE ON </a:t>
            </a:r>
            <a:r>
              <a:rPr lang="en-GB" sz="2000" dirty="0"/>
              <a:t>name of the table you are updating (T1)</a:t>
            </a:r>
          </a:p>
          <a:p>
            <a:pPr>
              <a:lnSpc>
                <a:spcPct val="150000"/>
              </a:lnSpc>
            </a:pPr>
            <a:r>
              <a:rPr lang="en-GB" sz="2000" dirty="0"/>
              <a:t>  </a:t>
            </a:r>
            <a:r>
              <a:rPr lang="en-GB" sz="2000" b="1" dirty="0"/>
              <a:t>BEGIN</a:t>
            </a:r>
          </a:p>
          <a:p>
            <a:pPr>
              <a:lnSpc>
                <a:spcPct val="150000"/>
              </a:lnSpc>
            </a:pPr>
            <a:r>
              <a:rPr lang="en-GB" sz="2000" dirty="0"/>
              <a:t>      </a:t>
            </a:r>
            <a:r>
              <a:rPr lang="en-GB" sz="2000" b="1" dirty="0"/>
              <a:t>SELECT RAISE </a:t>
            </a:r>
            <a:r>
              <a:rPr lang="en-GB" sz="2000" dirty="0"/>
              <a:t>(</a:t>
            </a:r>
            <a:r>
              <a:rPr lang="en-GB" sz="2000" b="1" dirty="0"/>
              <a:t>ROLLBACK, ‘</a:t>
            </a:r>
            <a:r>
              <a:rPr lang="en-GB" sz="2000" dirty="0"/>
              <a:t>cannot update table “name of my table “’) </a:t>
            </a:r>
            <a:r>
              <a:rPr lang="en-GB" sz="2000" b="1" dirty="0"/>
              <a:t>FROM </a:t>
            </a:r>
            <a:r>
              <a:rPr lang="en-GB" sz="2000" dirty="0"/>
              <a:t> Name of the table</a:t>
            </a:r>
          </a:p>
          <a:p>
            <a:pPr>
              <a:lnSpc>
                <a:spcPct val="150000"/>
              </a:lnSpc>
            </a:pPr>
            <a:r>
              <a:rPr lang="en-GB" sz="2000" b="1" dirty="0"/>
              <a:t>WHERE  </a:t>
            </a:r>
            <a:r>
              <a:rPr lang="en-GB" sz="2000" dirty="0"/>
              <a:t>id= </a:t>
            </a:r>
            <a:r>
              <a:rPr lang="en-GB" sz="2000" b="1" dirty="0"/>
              <a:t>NEW</a:t>
            </a:r>
            <a:r>
              <a:rPr lang="en-GB" sz="2000" dirty="0"/>
              <a:t>.id </a:t>
            </a:r>
            <a:r>
              <a:rPr lang="en-GB" sz="2000" b="1" dirty="0"/>
              <a:t>AND </a:t>
            </a:r>
            <a:r>
              <a:rPr lang="en-GB" sz="2000" dirty="0"/>
              <a:t>other column = given value;</a:t>
            </a:r>
          </a:p>
          <a:p>
            <a:pPr>
              <a:lnSpc>
                <a:spcPct val="150000"/>
              </a:lnSpc>
            </a:pPr>
            <a:r>
              <a:rPr lang="en-GB" sz="2000" b="1" dirty="0"/>
              <a:t>  END</a:t>
            </a:r>
          </a:p>
          <a:p>
            <a:pPr>
              <a:lnSpc>
                <a:spcPct val="150000"/>
              </a:lnSpc>
            </a:pPr>
            <a:endParaRPr lang="en-GB" sz="2000" b="1" dirty="0"/>
          </a:p>
        </p:txBody>
      </p:sp>
    </p:spTree>
    <p:extLst>
      <p:ext uri="{BB962C8B-B14F-4D97-AF65-F5344CB8AC3E}">
        <p14:creationId xmlns:p14="http://schemas.microsoft.com/office/powerpoint/2010/main" val="2610081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F475EF3-F9E1-42E0-A35A-3C5D065887A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Triggers and Time stamps</a:t>
            </a:r>
            <a:endParaRPr lang="en-US" sz="54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08021D42-0BF7-4F5A-9DF3-E64EA388B1A2}"/>
              </a:ext>
            </a:extLst>
          </p:cNvPr>
          <p:cNvSpPr/>
          <p:nvPr/>
        </p:nvSpPr>
        <p:spPr>
          <a:xfrm>
            <a:off x="378068" y="2711316"/>
            <a:ext cx="11509132" cy="3785652"/>
          </a:xfrm>
          <a:prstGeom prst="rect">
            <a:avLst/>
          </a:prstGeom>
        </p:spPr>
        <p:txBody>
          <a:bodyPr wrap="square">
            <a:spAutoFit/>
          </a:bodyPr>
          <a:lstStyle/>
          <a:p>
            <a:pPr>
              <a:lnSpc>
                <a:spcPct val="150000"/>
              </a:lnSpc>
            </a:pPr>
            <a:r>
              <a:rPr lang="en-GB" sz="2000" b="1" dirty="0"/>
              <a:t>CREATE TRIGGER </a:t>
            </a:r>
            <a:r>
              <a:rPr lang="en-GB" sz="2000" dirty="0"/>
              <a:t>Name of the trigger </a:t>
            </a:r>
            <a:r>
              <a:rPr lang="en-GB" sz="2000" b="1" dirty="0"/>
              <a:t>AFTER INSERT ON </a:t>
            </a:r>
            <a:r>
              <a:rPr lang="en-GB" sz="2000" dirty="0"/>
              <a:t>name of the table you are updating (T1)</a:t>
            </a:r>
          </a:p>
          <a:p>
            <a:pPr>
              <a:lnSpc>
                <a:spcPct val="150000"/>
              </a:lnSpc>
            </a:pPr>
            <a:r>
              <a:rPr lang="en-GB" sz="2000" dirty="0"/>
              <a:t>  </a:t>
            </a:r>
            <a:r>
              <a:rPr lang="en-GB" sz="2000" b="1" dirty="0"/>
              <a:t>BEGIN</a:t>
            </a:r>
          </a:p>
          <a:p>
            <a:pPr>
              <a:lnSpc>
                <a:spcPct val="150000"/>
              </a:lnSpc>
            </a:pPr>
            <a:r>
              <a:rPr lang="en-GB" sz="2000" b="1" dirty="0"/>
              <a:t>    UPDATE </a:t>
            </a:r>
            <a:r>
              <a:rPr lang="en-GB" sz="2000" dirty="0"/>
              <a:t>T1 </a:t>
            </a:r>
            <a:r>
              <a:rPr lang="en-GB" sz="2000" b="1" dirty="0"/>
              <a:t>SET = DATETIME (‘now’) WHERE </a:t>
            </a:r>
            <a:r>
              <a:rPr lang="en-GB" sz="2000" dirty="0"/>
              <a:t>id= </a:t>
            </a:r>
            <a:r>
              <a:rPr lang="en-GB" sz="2000" b="1" dirty="0"/>
              <a:t>NEW.</a:t>
            </a:r>
            <a:r>
              <a:rPr lang="en-GB" sz="2000" dirty="0"/>
              <a:t>id;</a:t>
            </a:r>
          </a:p>
          <a:p>
            <a:pPr>
              <a:lnSpc>
                <a:spcPct val="150000"/>
              </a:lnSpc>
            </a:pPr>
            <a:r>
              <a:rPr lang="en-GB" sz="2000" b="1" dirty="0"/>
              <a:t>    UPDATE </a:t>
            </a:r>
            <a:r>
              <a:rPr lang="en-GB" sz="2000" dirty="0"/>
              <a:t>T2 </a:t>
            </a:r>
            <a:r>
              <a:rPr lang="en-GB" sz="2000" b="1" dirty="0"/>
              <a:t>SET = DATETIME (‘now’) WHERE </a:t>
            </a:r>
            <a:r>
              <a:rPr lang="en-GB" sz="2000" dirty="0"/>
              <a:t>id= </a:t>
            </a:r>
            <a:r>
              <a:rPr lang="en-GB" sz="2000" b="1" dirty="0"/>
              <a:t>NEW.</a:t>
            </a:r>
            <a:r>
              <a:rPr lang="en-GB" sz="2000" dirty="0"/>
              <a:t>id;</a:t>
            </a:r>
          </a:p>
          <a:p>
            <a:pPr>
              <a:lnSpc>
                <a:spcPct val="150000"/>
              </a:lnSpc>
            </a:pPr>
            <a:r>
              <a:rPr lang="en-GB" sz="2000" dirty="0"/>
              <a:t>       </a:t>
            </a:r>
            <a:r>
              <a:rPr lang="en-GB" sz="2000" b="1" dirty="0"/>
              <a:t>WHERE </a:t>
            </a:r>
            <a:r>
              <a:rPr lang="en-GB" sz="2000" dirty="0"/>
              <a:t>T2.id = </a:t>
            </a:r>
            <a:r>
              <a:rPr lang="en-GB" sz="2000" b="1" dirty="0"/>
              <a:t>NEW.</a:t>
            </a:r>
            <a:r>
              <a:rPr lang="en-GB" sz="2000" dirty="0"/>
              <a:t>id</a:t>
            </a:r>
          </a:p>
          <a:p>
            <a:pPr>
              <a:lnSpc>
                <a:spcPct val="150000"/>
              </a:lnSpc>
            </a:pPr>
            <a:r>
              <a:rPr lang="en-GB" sz="2000" b="1" dirty="0"/>
              <a:t>    INSERT INTO </a:t>
            </a:r>
            <a:r>
              <a:rPr lang="en-GB" sz="2000" dirty="0"/>
              <a:t>T3 (col1, col2, col3 </a:t>
            </a:r>
            <a:r>
              <a:rPr lang="en-GB" sz="2000" dirty="0" err="1"/>
              <a:t>etc</a:t>
            </a:r>
            <a:r>
              <a:rPr lang="en-GB" sz="2000" dirty="0"/>
              <a:t>) </a:t>
            </a:r>
            <a:r>
              <a:rPr lang="en-GB" sz="2000" b="1" dirty="0"/>
              <a:t>VALUES </a:t>
            </a:r>
            <a:r>
              <a:rPr lang="en-GB" sz="2000" dirty="0"/>
              <a:t>(use the values created by the previous triggers to fill log);</a:t>
            </a:r>
            <a:endParaRPr lang="en-GB" sz="2000" b="1" dirty="0"/>
          </a:p>
          <a:p>
            <a:pPr>
              <a:lnSpc>
                <a:spcPct val="150000"/>
              </a:lnSpc>
            </a:pPr>
            <a:r>
              <a:rPr lang="en-GB" sz="2000" b="1" dirty="0"/>
              <a:t>  END</a:t>
            </a:r>
          </a:p>
          <a:p>
            <a:pPr>
              <a:lnSpc>
                <a:spcPct val="150000"/>
              </a:lnSpc>
            </a:pPr>
            <a:endParaRPr lang="en-GB" sz="2000" b="1" dirty="0"/>
          </a:p>
        </p:txBody>
      </p:sp>
    </p:spTree>
    <p:extLst>
      <p:ext uri="{BB962C8B-B14F-4D97-AF65-F5344CB8AC3E}">
        <p14:creationId xmlns:p14="http://schemas.microsoft.com/office/powerpoint/2010/main" val="185145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FRONT END</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8F6B575-161C-4D67-9619-0D134D41E682}"/>
              </a:ext>
            </a:extLst>
          </p:cNvPr>
          <p:cNvPicPr>
            <a:picLocks noChangeAspect="1"/>
          </p:cNvPicPr>
          <p:nvPr/>
        </p:nvPicPr>
        <p:blipFill rotWithShape="1">
          <a:blip r:embed="rId2"/>
          <a:srcRect r="1984" b="9108"/>
          <a:stretch/>
        </p:blipFill>
        <p:spPr>
          <a:xfrm>
            <a:off x="2049262" y="2602308"/>
            <a:ext cx="7932938" cy="4135901"/>
          </a:xfrm>
          <a:prstGeom prst="rect">
            <a:avLst/>
          </a:prstGeom>
        </p:spPr>
      </p:pic>
      <p:sp>
        <p:nvSpPr>
          <p:cNvPr id="5" name="Rectangle 4">
            <a:extLst>
              <a:ext uri="{FF2B5EF4-FFF2-40B4-BE49-F238E27FC236}">
                <a16:creationId xmlns:a16="http://schemas.microsoft.com/office/drawing/2014/main" id="{774F46F3-DB1F-4CEC-BD6A-BC904C2817E9}"/>
              </a:ext>
            </a:extLst>
          </p:cNvPr>
          <p:cNvSpPr/>
          <p:nvPr/>
        </p:nvSpPr>
        <p:spPr>
          <a:xfrm>
            <a:off x="375139" y="1664522"/>
            <a:ext cx="474810" cy="523220"/>
          </a:xfrm>
          <a:prstGeom prst="rect">
            <a:avLst/>
          </a:prstGeom>
        </p:spPr>
        <p:txBody>
          <a:bodyPr wrap="none">
            <a:spAutoFit/>
          </a:bodyPr>
          <a:lstStyle/>
          <a:p>
            <a:r>
              <a:rPr lang="it-IT" sz="2800" dirty="0">
                <a:solidFill>
                  <a:schemeClr val="bg1"/>
                </a:solidFill>
              </a:rPr>
              <a:t>a)</a:t>
            </a:r>
          </a:p>
        </p:txBody>
      </p:sp>
    </p:spTree>
    <p:extLst>
      <p:ext uri="{BB962C8B-B14F-4D97-AF65-F5344CB8AC3E}">
        <p14:creationId xmlns:p14="http://schemas.microsoft.com/office/powerpoint/2010/main" val="15223558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Views and Subselects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dirty="0"/>
              <a:t>Creating a </a:t>
            </a:r>
            <a:r>
              <a:rPr lang="en-US" dirty="0" err="1"/>
              <a:t>subselect</a:t>
            </a:r>
            <a:endParaRPr lang="en-US" dirty="0"/>
          </a:p>
          <a:p>
            <a:pPr marL="514350" indent="-514350">
              <a:buFont typeface="+mj-lt"/>
              <a:buAutoNum type="arabicPeriod"/>
            </a:pPr>
            <a:r>
              <a:rPr lang="en-US" dirty="0"/>
              <a:t>Searching within a result set</a:t>
            </a:r>
          </a:p>
          <a:p>
            <a:pPr marL="514350" indent="-514350">
              <a:buFont typeface="+mj-lt"/>
              <a:buAutoNum type="arabicPeriod"/>
            </a:pPr>
            <a:r>
              <a:rPr lang="en-US" dirty="0"/>
              <a:t>Creating a view</a:t>
            </a:r>
          </a:p>
          <a:p>
            <a:pPr marL="514350" indent="-514350">
              <a:buFont typeface="+mj-lt"/>
              <a:buAutoNum type="arabicPeriod"/>
            </a:pPr>
            <a:r>
              <a:rPr lang="en-US" dirty="0"/>
              <a:t>Creating a joined view</a:t>
            </a:r>
          </a:p>
          <a:p>
            <a:endParaRPr lang="it-IT" sz="2400" dirty="0"/>
          </a:p>
        </p:txBody>
      </p:sp>
      <p:sp>
        <p:nvSpPr>
          <p:cNvPr id="3" name="Rectangle 2">
            <a:extLst>
              <a:ext uri="{FF2B5EF4-FFF2-40B4-BE49-F238E27FC236}">
                <a16:creationId xmlns:a16="http://schemas.microsoft.com/office/drawing/2014/main" id="{92B21987-48FB-4B38-9E7F-4CADBFDF007E}"/>
              </a:ext>
            </a:extLst>
          </p:cNvPr>
          <p:cNvSpPr/>
          <p:nvPr/>
        </p:nvSpPr>
        <p:spPr>
          <a:xfrm>
            <a:off x="321563" y="5663505"/>
            <a:ext cx="11548865" cy="369332"/>
          </a:xfrm>
          <a:prstGeom prst="rect">
            <a:avLst/>
          </a:prstGeom>
        </p:spPr>
        <p:txBody>
          <a:bodyPr wrap="square">
            <a:spAutoFit/>
          </a:bodyPr>
          <a:lstStyle/>
          <a:p>
            <a:r>
              <a:rPr lang="it-IT" dirty="0">
                <a:hlinkClick r:id="rId2"/>
              </a:rPr>
              <a:t>https://www.linkedin.com/learning/sql-essential-training-2018/creating-a-subselect?u=50251009</a:t>
            </a:r>
            <a:endParaRPr lang="it-IT" dirty="0"/>
          </a:p>
        </p:txBody>
      </p:sp>
    </p:spTree>
    <p:extLst>
      <p:ext uri="{BB962C8B-B14F-4D97-AF65-F5344CB8AC3E}">
        <p14:creationId xmlns:p14="http://schemas.microsoft.com/office/powerpoint/2010/main" val="497795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F475EF3-F9E1-42E0-A35A-3C5D065887A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Creating a </a:t>
            </a:r>
            <a:r>
              <a:rPr lang="en-US" sz="5400" dirty="0" err="1">
                <a:solidFill>
                  <a:srgbClr val="FFFFFF"/>
                </a:solidFill>
              </a:rPr>
              <a:t>subselect</a:t>
            </a:r>
            <a:endParaRPr lang="en-US" sz="54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08021D42-0BF7-4F5A-9DF3-E64EA388B1A2}"/>
              </a:ext>
            </a:extLst>
          </p:cNvPr>
          <p:cNvSpPr/>
          <p:nvPr/>
        </p:nvSpPr>
        <p:spPr>
          <a:xfrm>
            <a:off x="307729" y="3384646"/>
            <a:ext cx="11509132" cy="967957"/>
          </a:xfrm>
          <a:prstGeom prst="rect">
            <a:avLst/>
          </a:prstGeom>
        </p:spPr>
        <p:txBody>
          <a:bodyPr wrap="square">
            <a:spAutoFit/>
          </a:bodyPr>
          <a:lstStyle/>
          <a:p>
            <a:pPr>
              <a:lnSpc>
                <a:spcPct val="150000"/>
              </a:lnSpc>
            </a:pPr>
            <a:r>
              <a:rPr lang="en-GB" sz="2000" b="1" dirty="0"/>
              <a:t>SELECT SUBSTR </a:t>
            </a:r>
            <a:r>
              <a:rPr lang="en-GB" sz="2000" dirty="0"/>
              <a:t>(name column, n, to n) </a:t>
            </a:r>
            <a:r>
              <a:rPr lang="en-GB" sz="2000" b="1" dirty="0"/>
              <a:t>AS </a:t>
            </a:r>
            <a:r>
              <a:rPr lang="en-GB" sz="2000" dirty="0"/>
              <a:t>newcol1, </a:t>
            </a:r>
            <a:r>
              <a:rPr lang="en-GB" sz="2000" b="1" dirty="0"/>
              <a:t>SUBSTR</a:t>
            </a:r>
            <a:r>
              <a:rPr lang="en-GB" sz="2000" dirty="0"/>
              <a:t> (name </a:t>
            </a:r>
            <a:r>
              <a:rPr lang="en-GB" sz="2000" dirty="0" err="1"/>
              <a:t>colum</a:t>
            </a:r>
            <a:r>
              <a:rPr lang="en-GB" sz="2000" dirty="0"/>
              <a:t>, n, to n)</a:t>
            </a:r>
            <a:r>
              <a:rPr lang="en-GB" sz="2000" b="1" dirty="0"/>
              <a:t> AS </a:t>
            </a:r>
            <a:r>
              <a:rPr lang="en-GB" sz="2000" dirty="0"/>
              <a:t>newcol2, etc… </a:t>
            </a:r>
          </a:p>
          <a:p>
            <a:pPr>
              <a:lnSpc>
                <a:spcPct val="150000"/>
              </a:lnSpc>
            </a:pPr>
            <a:endParaRPr lang="en-GB" sz="2000" b="1" dirty="0"/>
          </a:p>
        </p:txBody>
      </p:sp>
      <p:sp>
        <p:nvSpPr>
          <p:cNvPr id="2" name="Down Arrow 1"/>
          <p:cNvSpPr/>
          <p:nvPr/>
        </p:nvSpPr>
        <p:spPr>
          <a:xfrm>
            <a:off x="5910350" y="4007625"/>
            <a:ext cx="357447" cy="6899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1284317" y="4790916"/>
            <a:ext cx="9252065" cy="369332"/>
          </a:xfrm>
          <a:prstGeom prst="rect">
            <a:avLst/>
          </a:prstGeom>
          <a:noFill/>
        </p:spPr>
        <p:txBody>
          <a:bodyPr wrap="square" rtlCol="0">
            <a:spAutoFit/>
          </a:bodyPr>
          <a:lstStyle/>
          <a:p>
            <a:pPr algn="ctr"/>
            <a:r>
              <a:rPr lang="en-GB" dirty="0"/>
              <a:t>Use this to join a separate table </a:t>
            </a:r>
          </a:p>
        </p:txBody>
      </p:sp>
      <p:sp>
        <p:nvSpPr>
          <p:cNvPr id="6" name="TextBox 5"/>
          <p:cNvSpPr txBox="1"/>
          <p:nvPr/>
        </p:nvSpPr>
        <p:spPr>
          <a:xfrm>
            <a:off x="2019992" y="2410691"/>
            <a:ext cx="8811491" cy="830997"/>
          </a:xfrm>
          <a:prstGeom prst="rect">
            <a:avLst/>
          </a:prstGeom>
          <a:noFill/>
        </p:spPr>
        <p:txBody>
          <a:bodyPr wrap="square" rtlCol="0">
            <a:spAutoFit/>
          </a:bodyPr>
          <a:lstStyle/>
          <a:p>
            <a:pPr algn="ctr"/>
            <a:r>
              <a:rPr lang="en-GB" sz="2400" dirty="0"/>
              <a:t>You can use the result of a </a:t>
            </a:r>
            <a:r>
              <a:rPr lang="en-GB" sz="2400" dirty="0" err="1"/>
              <a:t>substr</a:t>
            </a:r>
            <a:r>
              <a:rPr lang="en-GB" sz="2400" dirty="0"/>
              <a:t> to join an other table and create different outputs</a:t>
            </a:r>
          </a:p>
        </p:txBody>
      </p:sp>
    </p:spTree>
    <p:extLst>
      <p:ext uri="{BB962C8B-B14F-4D97-AF65-F5344CB8AC3E}">
        <p14:creationId xmlns:p14="http://schemas.microsoft.com/office/powerpoint/2010/main" val="34929025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F475EF3-F9E1-42E0-A35A-3C5D065887A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Search within results</a:t>
            </a:r>
            <a:endParaRPr lang="en-US" sz="54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08021D42-0BF7-4F5A-9DF3-E64EA388B1A2}"/>
              </a:ext>
            </a:extLst>
          </p:cNvPr>
          <p:cNvSpPr/>
          <p:nvPr/>
        </p:nvSpPr>
        <p:spPr>
          <a:xfrm>
            <a:off x="623613" y="3833969"/>
            <a:ext cx="11509132" cy="1697068"/>
          </a:xfrm>
          <a:prstGeom prst="rect">
            <a:avLst/>
          </a:prstGeom>
        </p:spPr>
        <p:txBody>
          <a:bodyPr wrap="square">
            <a:spAutoFit/>
          </a:bodyPr>
          <a:lstStyle/>
          <a:p>
            <a:pPr>
              <a:lnSpc>
                <a:spcPct val="150000"/>
              </a:lnSpc>
            </a:pPr>
            <a:r>
              <a:rPr lang="en-GB" sz="2400" b="1" dirty="0"/>
              <a:t>SELECT * FROM </a:t>
            </a:r>
            <a:r>
              <a:rPr lang="en-GB" sz="2400" dirty="0"/>
              <a:t>table1</a:t>
            </a:r>
          </a:p>
          <a:p>
            <a:pPr>
              <a:lnSpc>
                <a:spcPct val="150000"/>
              </a:lnSpc>
            </a:pPr>
            <a:r>
              <a:rPr lang="en-GB" sz="2400" b="1" dirty="0"/>
              <a:t>WHERE</a:t>
            </a:r>
            <a:r>
              <a:rPr lang="en-GB" sz="2400" dirty="0"/>
              <a:t> col1 </a:t>
            </a:r>
            <a:r>
              <a:rPr lang="en-GB" sz="2400" b="1" dirty="0"/>
              <a:t>IN</a:t>
            </a:r>
            <a:r>
              <a:rPr lang="en-GB" sz="2400" dirty="0"/>
              <a:t> </a:t>
            </a:r>
            <a:r>
              <a:rPr lang="en-GB" sz="2400" b="1" dirty="0">
                <a:solidFill>
                  <a:srgbClr val="FF0000"/>
                </a:solidFill>
              </a:rPr>
              <a:t>(SELECT DISTINCT </a:t>
            </a:r>
            <a:r>
              <a:rPr lang="en-GB" sz="2400" dirty="0">
                <a:solidFill>
                  <a:srgbClr val="FF0000"/>
                </a:solidFill>
              </a:rPr>
              <a:t>Table2Col1 </a:t>
            </a:r>
            <a:r>
              <a:rPr lang="en-GB" sz="2400" b="1" dirty="0">
                <a:solidFill>
                  <a:srgbClr val="FF0000"/>
                </a:solidFill>
              </a:rPr>
              <a:t>FROM</a:t>
            </a:r>
            <a:r>
              <a:rPr lang="en-GB" sz="2400" dirty="0">
                <a:solidFill>
                  <a:srgbClr val="FF0000"/>
                </a:solidFill>
              </a:rPr>
              <a:t> Table2 </a:t>
            </a:r>
            <a:r>
              <a:rPr lang="en-GB" sz="2400" b="1" dirty="0">
                <a:solidFill>
                  <a:srgbClr val="FF0000"/>
                </a:solidFill>
              </a:rPr>
              <a:t>WHERE</a:t>
            </a:r>
            <a:r>
              <a:rPr lang="en-GB" sz="2400" dirty="0">
                <a:solidFill>
                  <a:srgbClr val="FF0000"/>
                </a:solidFill>
              </a:rPr>
              <a:t> col2 is something</a:t>
            </a:r>
            <a:r>
              <a:rPr lang="en-GB" sz="2400" b="1" dirty="0">
                <a:solidFill>
                  <a:srgbClr val="FF0000"/>
                </a:solidFill>
              </a:rPr>
              <a:t>)</a:t>
            </a:r>
          </a:p>
          <a:p>
            <a:pPr>
              <a:lnSpc>
                <a:spcPct val="150000"/>
              </a:lnSpc>
            </a:pPr>
            <a:endParaRPr lang="en-GB" sz="2400" b="1" dirty="0"/>
          </a:p>
        </p:txBody>
      </p:sp>
      <p:sp>
        <p:nvSpPr>
          <p:cNvPr id="6" name="TextBox 5"/>
          <p:cNvSpPr txBox="1"/>
          <p:nvPr/>
        </p:nvSpPr>
        <p:spPr>
          <a:xfrm>
            <a:off x="2019992" y="2410691"/>
            <a:ext cx="8811491" cy="1200329"/>
          </a:xfrm>
          <a:prstGeom prst="rect">
            <a:avLst/>
          </a:prstGeom>
          <a:noFill/>
        </p:spPr>
        <p:txBody>
          <a:bodyPr wrap="square" rtlCol="0">
            <a:spAutoFit/>
          </a:bodyPr>
          <a:lstStyle/>
          <a:p>
            <a:pPr algn="ctr"/>
            <a:r>
              <a:rPr lang="en-GB" sz="2400" dirty="0"/>
              <a:t>You can use the result of a where clause to refine result of a separate table making the first where result the where clause of the second selection</a:t>
            </a:r>
          </a:p>
        </p:txBody>
      </p:sp>
    </p:spTree>
    <p:extLst>
      <p:ext uri="{BB962C8B-B14F-4D97-AF65-F5344CB8AC3E}">
        <p14:creationId xmlns:p14="http://schemas.microsoft.com/office/powerpoint/2010/main" val="7398244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F475EF3-F9E1-42E0-A35A-3C5D065887A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Creating a view</a:t>
            </a:r>
            <a:endParaRPr lang="en-US" sz="54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08021D42-0BF7-4F5A-9DF3-E64EA388B1A2}"/>
              </a:ext>
            </a:extLst>
          </p:cNvPr>
          <p:cNvSpPr/>
          <p:nvPr/>
        </p:nvSpPr>
        <p:spPr>
          <a:xfrm>
            <a:off x="623613" y="3833969"/>
            <a:ext cx="11509132" cy="1143070"/>
          </a:xfrm>
          <a:prstGeom prst="rect">
            <a:avLst/>
          </a:prstGeom>
        </p:spPr>
        <p:txBody>
          <a:bodyPr wrap="square">
            <a:spAutoFit/>
          </a:bodyPr>
          <a:lstStyle/>
          <a:p>
            <a:pPr>
              <a:lnSpc>
                <a:spcPct val="150000"/>
              </a:lnSpc>
            </a:pPr>
            <a:r>
              <a:rPr lang="en-GB" sz="2400" b="1" dirty="0"/>
              <a:t>CREATE VIEW </a:t>
            </a:r>
            <a:r>
              <a:rPr lang="en-GB" sz="2400" dirty="0" err="1"/>
              <a:t>View</a:t>
            </a:r>
            <a:r>
              <a:rPr lang="en-GB" sz="2400" dirty="0"/>
              <a:t> name </a:t>
            </a:r>
            <a:r>
              <a:rPr lang="en-GB" sz="2400" b="1" dirty="0"/>
              <a:t>AS</a:t>
            </a:r>
            <a:r>
              <a:rPr lang="en-GB" sz="2400" dirty="0"/>
              <a:t> my query</a:t>
            </a:r>
            <a:endParaRPr lang="en-GB" sz="2400" b="1" dirty="0">
              <a:solidFill>
                <a:srgbClr val="FF0000"/>
              </a:solidFill>
            </a:endParaRPr>
          </a:p>
          <a:p>
            <a:pPr>
              <a:lnSpc>
                <a:spcPct val="150000"/>
              </a:lnSpc>
            </a:pPr>
            <a:endParaRPr lang="en-GB" sz="2400" b="1" dirty="0"/>
          </a:p>
        </p:txBody>
      </p:sp>
      <p:sp>
        <p:nvSpPr>
          <p:cNvPr id="6" name="TextBox 5"/>
          <p:cNvSpPr txBox="1"/>
          <p:nvPr/>
        </p:nvSpPr>
        <p:spPr>
          <a:xfrm>
            <a:off x="2019992" y="2410691"/>
            <a:ext cx="8811491" cy="830997"/>
          </a:xfrm>
          <a:prstGeom prst="rect">
            <a:avLst/>
          </a:prstGeom>
          <a:noFill/>
        </p:spPr>
        <p:txBody>
          <a:bodyPr wrap="square" rtlCol="0">
            <a:spAutoFit/>
          </a:bodyPr>
          <a:lstStyle/>
          <a:p>
            <a:pPr algn="ctr"/>
            <a:r>
              <a:rPr lang="en-GB" sz="2400" dirty="0"/>
              <a:t>If you are going to use the result of a query quite often you can save the result as a  view</a:t>
            </a:r>
          </a:p>
        </p:txBody>
      </p:sp>
      <p:sp>
        <p:nvSpPr>
          <p:cNvPr id="8" name="TextBox 7"/>
          <p:cNvSpPr txBox="1"/>
          <p:nvPr/>
        </p:nvSpPr>
        <p:spPr>
          <a:xfrm>
            <a:off x="2209800" y="5430982"/>
            <a:ext cx="8811491" cy="1200329"/>
          </a:xfrm>
          <a:prstGeom prst="rect">
            <a:avLst/>
          </a:prstGeom>
          <a:noFill/>
        </p:spPr>
        <p:txBody>
          <a:bodyPr wrap="square" rtlCol="0">
            <a:spAutoFit/>
          </a:bodyPr>
          <a:lstStyle/>
          <a:p>
            <a:pPr algn="ctr"/>
            <a:r>
              <a:rPr lang="en-GB" sz="2400" dirty="0"/>
              <a:t>It basically create a metastable</a:t>
            </a:r>
          </a:p>
          <a:p>
            <a:pPr algn="ctr"/>
            <a:r>
              <a:rPr lang="en-GB" sz="2400" dirty="0"/>
              <a:t>You can also create a view from the result of a join</a:t>
            </a:r>
          </a:p>
          <a:p>
            <a:pPr algn="ctr"/>
            <a:endParaRPr lang="en-GB" sz="2400" dirty="0"/>
          </a:p>
        </p:txBody>
      </p:sp>
    </p:spTree>
    <p:extLst>
      <p:ext uri="{BB962C8B-B14F-4D97-AF65-F5344CB8AC3E}">
        <p14:creationId xmlns:p14="http://schemas.microsoft.com/office/powerpoint/2010/main" val="14004751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Defined Functions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dirty="0"/>
              <a:t>Define UDF</a:t>
            </a:r>
          </a:p>
          <a:p>
            <a:endParaRPr lang="it-IT" sz="2400" dirty="0"/>
          </a:p>
        </p:txBody>
      </p:sp>
      <p:sp>
        <p:nvSpPr>
          <p:cNvPr id="3" name="Rectangle 2">
            <a:extLst>
              <a:ext uri="{FF2B5EF4-FFF2-40B4-BE49-F238E27FC236}">
                <a16:creationId xmlns:a16="http://schemas.microsoft.com/office/drawing/2014/main" id="{834D8D3E-EF0E-4CFF-8BEA-0A2B60E5BAE6}"/>
              </a:ext>
            </a:extLst>
          </p:cNvPr>
          <p:cNvSpPr/>
          <p:nvPr/>
        </p:nvSpPr>
        <p:spPr>
          <a:xfrm>
            <a:off x="321563" y="5569710"/>
            <a:ext cx="11548865" cy="369332"/>
          </a:xfrm>
          <a:prstGeom prst="rect">
            <a:avLst/>
          </a:prstGeom>
        </p:spPr>
        <p:txBody>
          <a:bodyPr wrap="square">
            <a:spAutoFit/>
          </a:bodyPr>
          <a:lstStyle/>
          <a:p>
            <a:r>
              <a:rPr lang="it-IT" dirty="0">
                <a:hlinkClick r:id="rId2"/>
              </a:rPr>
              <a:t>https://www.linkedin.com/learning/sql-essential-training-2018/overview?u=50251009</a:t>
            </a:r>
            <a:endParaRPr lang="it-IT" dirty="0"/>
          </a:p>
        </p:txBody>
      </p:sp>
    </p:spTree>
    <p:extLst>
      <p:ext uri="{BB962C8B-B14F-4D97-AF65-F5344CB8AC3E}">
        <p14:creationId xmlns:p14="http://schemas.microsoft.com/office/powerpoint/2010/main" val="38780641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Crud Application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dirty="0"/>
              <a:t>Embedding SQL</a:t>
            </a:r>
          </a:p>
          <a:p>
            <a:pPr marL="514350" indent="-514350">
              <a:buFont typeface="+mj-lt"/>
              <a:buAutoNum type="arabicPeriod"/>
            </a:pPr>
            <a:r>
              <a:rPr lang="en-US" dirty="0"/>
              <a:t>The SELECT functions</a:t>
            </a:r>
          </a:p>
          <a:p>
            <a:pPr marL="514350" indent="-514350">
              <a:buFont typeface="+mj-lt"/>
              <a:buAutoNum type="arabicPeriod"/>
            </a:pPr>
            <a:r>
              <a:rPr lang="en-US" dirty="0"/>
              <a:t>The INSERT, UPDATE, and DELETE functions</a:t>
            </a:r>
          </a:p>
          <a:p>
            <a:endParaRPr lang="it-IT" sz="2400" dirty="0"/>
          </a:p>
        </p:txBody>
      </p:sp>
      <p:sp>
        <p:nvSpPr>
          <p:cNvPr id="3" name="Rectangle 2">
            <a:extLst>
              <a:ext uri="{FF2B5EF4-FFF2-40B4-BE49-F238E27FC236}">
                <a16:creationId xmlns:a16="http://schemas.microsoft.com/office/drawing/2014/main" id="{551264FD-EA46-40C3-8000-E669A94F3BD7}"/>
              </a:ext>
            </a:extLst>
          </p:cNvPr>
          <p:cNvSpPr/>
          <p:nvPr/>
        </p:nvSpPr>
        <p:spPr>
          <a:xfrm>
            <a:off x="321563" y="5569710"/>
            <a:ext cx="11548863" cy="369332"/>
          </a:xfrm>
          <a:prstGeom prst="rect">
            <a:avLst/>
          </a:prstGeom>
        </p:spPr>
        <p:txBody>
          <a:bodyPr wrap="square">
            <a:spAutoFit/>
          </a:bodyPr>
          <a:lstStyle/>
          <a:p>
            <a:r>
              <a:rPr lang="it-IT" dirty="0">
                <a:hlinkClick r:id="rId2"/>
              </a:rPr>
              <a:t>https://www.linkedin.com/learning/sql-essential-training-2018/embedding-sql?u=50251009</a:t>
            </a:r>
            <a:endParaRPr lang="it-IT" dirty="0"/>
          </a:p>
        </p:txBody>
      </p:sp>
    </p:spTree>
    <p:extLst>
      <p:ext uri="{BB962C8B-B14F-4D97-AF65-F5344CB8AC3E}">
        <p14:creationId xmlns:p14="http://schemas.microsoft.com/office/powerpoint/2010/main" val="4127465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DBMS components</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DB80964-18AC-4177-94B5-605E97E791F7}"/>
              </a:ext>
            </a:extLst>
          </p:cNvPr>
          <p:cNvPicPr>
            <a:picLocks noChangeAspect="1"/>
          </p:cNvPicPr>
          <p:nvPr/>
        </p:nvPicPr>
        <p:blipFill rotWithShape="1">
          <a:blip r:embed="rId2"/>
          <a:srcRect l="4315" t="20736" r="6178" b="8666"/>
          <a:stretch/>
        </p:blipFill>
        <p:spPr>
          <a:xfrm>
            <a:off x="2058770" y="2310834"/>
            <a:ext cx="8074460" cy="4541883"/>
          </a:xfrm>
          <a:prstGeom prst="rect">
            <a:avLst/>
          </a:prstGeom>
        </p:spPr>
      </p:pic>
      <p:sp>
        <p:nvSpPr>
          <p:cNvPr id="12" name="Rectangle 11">
            <a:extLst>
              <a:ext uri="{FF2B5EF4-FFF2-40B4-BE49-F238E27FC236}">
                <a16:creationId xmlns:a16="http://schemas.microsoft.com/office/drawing/2014/main" id="{6CCF152C-F85F-4D4E-A479-6B8FA0AE7604}"/>
              </a:ext>
            </a:extLst>
          </p:cNvPr>
          <p:cNvSpPr/>
          <p:nvPr/>
        </p:nvSpPr>
        <p:spPr>
          <a:xfrm>
            <a:off x="375139" y="1664522"/>
            <a:ext cx="474810" cy="523220"/>
          </a:xfrm>
          <a:prstGeom prst="rect">
            <a:avLst/>
          </a:prstGeom>
        </p:spPr>
        <p:txBody>
          <a:bodyPr wrap="none">
            <a:spAutoFit/>
          </a:bodyPr>
          <a:lstStyle/>
          <a:p>
            <a:r>
              <a:rPr lang="it-IT" sz="2800" dirty="0">
                <a:solidFill>
                  <a:schemeClr val="bg1"/>
                </a:solidFill>
              </a:rPr>
              <a:t>a)</a:t>
            </a:r>
          </a:p>
        </p:txBody>
      </p:sp>
    </p:spTree>
    <p:extLst>
      <p:ext uri="{BB962C8B-B14F-4D97-AF65-F5344CB8AC3E}">
        <p14:creationId xmlns:p14="http://schemas.microsoft.com/office/powerpoint/2010/main" val="317220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Relational DBMS</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descr="Image result for relational dbms&quot;">
            <a:extLst>
              <a:ext uri="{FF2B5EF4-FFF2-40B4-BE49-F238E27FC236}">
                <a16:creationId xmlns:a16="http://schemas.microsoft.com/office/drawing/2014/main" id="{6B868BA9-2A63-4661-A216-9BDD58D99E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70"/>
          <a:stretch/>
        </p:blipFill>
        <p:spPr bwMode="auto">
          <a:xfrm>
            <a:off x="3057525" y="2310834"/>
            <a:ext cx="6076950" cy="43494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C3FC285-8BD5-483C-BA88-CD82D5E718D4}"/>
              </a:ext>
            </a:extLst>
          </p:cNvPr>
          <p:cNvSpPr/>
          <p:nvPr/>
        </p:nvSpPr>
        <p:spPr>
          <a:xfrm>
            <a:off x="375139" y="1664522"/>
            <a:ext cx="474810" cy="523220"/>
          </a:xfrm>
          <a:prstGeom prst="rect">
            <a:avLst/>
          </a:prstGeom>
        </p:spPr>
        <p:txBody>
          <a:bodyPr wrap="none">
            <a:spAutoFit/>
          </a:bodyPr>
          <a:lstStyle/>
          <a:p>
            <a:r>
              <a:rPr lang="it-IT" sz="2800" dirty="0">
                <a:solidFill>
                  <a:schemeClr val="bg1"/>
                </a:solidFill>
              </a:rPr>
              <a:t>a)</a:t>
            </a:r>
          </a:p>
        </p:txBody>
      </p:sp>
    </p:spTree>
    <p:extLst>
      <p:ext uri="{BB962C8B-B14F-4D97-AF65-F5344CB8AC3E}">
        <p14:creationId xmlns:p14="http://schemas.microsoft.com/office/powerpoint/2010/main" val="959084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a:r>
              <a:rPr lang="en-US" sz="4800" kern="1200" dirty="0">
                <a:solidFill>
                  <a:srgbClr val="FFFFFF"/>
                </a:solidFill>
                <a:latin typeface="+mj-lt"/>
                <a:ea typeface="+mj-ea"/>
                <a:cs typeface="+mj-cs"/>
              </a:rPr>
              <a:t>Relational DBMS:</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Table,</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columns, row and record</a:t>
            </a:r>
          </a:p>
        </p:txBody>
      </p:sp>
      <p:cxnSp>
        <p:nvCxnSpPr>
          <p:cNvPr id="141" name="Straight Connector 14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198" name="Picture 6">
            <a:extLst>
              <a:ext uri="{FF2B5EF4-FFF2-40B4-BE49-F238E27FC236}">
                <a16:creationId xmlns:a16="http://schemas.microsoft.com/office/drawing/2014/main" id="{59861FD8-23E8-4D20-89BB-983CEB65F8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6078" y="0"/>
            <a:ext cx="6772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D57D8A9-3734-46E8-840C-8505842D579A}"/>
              </a:ext>
            </a:extLst>
          </p:cNvPr>
          <p:cNvSpPr/>
          <p:nvPr/>
        </p:nvSpPr>
        <p:spPr>
          <a:xfrm>
            <a:off x="336884" y="5936974"/>
            <a:ext cx="482824" cy="523220"/>
          </a:xfrm>
          <a:prstGeom prst="rect">
            <a:avLst/>
          </a:prstGeom>
        </p:spPr>
        <p:txBody>
          <a:bodyPr wrap="none">
            <a:spAutoFit/>
          </a:bodyPr>
          <a:lstStyle/>
          <a:p>
            <a:r>
              <a:rPr lang="it-IT" sz="2800" dirty="0">
                <a:solidFill>
                  <a:schemeClr val="bg1"/>
                </a:solidFill>
              </a:rPr>
              <a:t>b)</a:t>
            </a:r>
          </a:p>
        </p:txBody>
      </p:sp>
    </p:spTree>
    <p:extLst>
      <p:ext uri="{BB962C8B-B14F-4D97-AF65-F5344CB8AC3E}">
        <p14:creationId xmlns:p14="http://schemas.microsoft.com/office/powerpoint/2010/main" val="224666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Rules of Relation/Tables</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C3FC285-8BD5-483C-BA88-CD82D5E718D4}"/>
              </a:ext>
            </a:extLst>
          </p:cNvPr>
          <p:cNvSpPr/>
          <p:nvPr/>
        </p:nvSpPr>
        <p:spPr>
          <a:xfrm>
            <a:off x="375139" y="1664522"/>
            <a:ext cx="482824" cy="523220"/>
          </a:xfrm>
          <a:prstGeom prst="rect">
            <a:avLst/>
          </a:prstGeom>
        </p:spPr>
        <p:txBody>
          <a:bodyPr wrap="none">
            <a:spAutoFit/>
          </a:bodyPr>
          <a:lstStyle/>
          <a:p>
            <a:r>
              <a:rPr lang="it-IT" sz="2800" dirty="0">
                <a:solidFill>
                  <a:schemeClr val="bg1"/>
                </a:solidFill>
              </a:rPr>
              <a:t>b)</a:t>
            </a:r>
          </a:p>
        </p:txBody>
      </p:sp>
      <p:sp>
        <p:nvSpPr>
          <p:cNvPr id="3" name="TextBox 2">
            <a:extLst>
              <a:ext uri="{FF2B5EF4-FFF2-40B4-BE49-F238E27FC236}">
                <a16:creationId xmlns:a16="http://schemas.microsoft.com/office/drawing/2014/main" id="{AA942456-EB0A-489C-A81F-1C1CF0A40FA8}"/>
              </a:ext>
            </a:extLst>
          </p:cNvPr>
          <p:cNvSpPr txBox="1"/>
          <p:nvPr/>
        </p:nvSpPr>
        <p:spPr>
          <a:xfrm>
            <a:off x="857963" y="2601455"/>
            <a:ext cx="4840472" cy="3913059"/>
          </a:xfrm>
          <a:prstGeom prst="rect">
            <a:avLst/>
          </a:prstGeom>
          <a:noFill/>
        </p:spPr>
        <p:txBody>
          <a:bodyPr wrap="square" rtlCol="0">
            <a:spAutoFit/>
          </a:bodyPr>
          <a:lstStyle/>
          <a:p>
            <a:pPr marL="342900" indent="-342900">
              <a:lnSpc>
                <a:spcPct val="150000"/>
              </a:lnSpc>
              <a:buFont typeface="+mj-lt"/>
              <a:buAutoNum type="arabicPeriod"/>
            </a:pPr>
            <a:r>
              <a:rPr lang="it-IT" sz="2400" dirty="0"/>
              <a:t>Cell must have a single value (ATOMIC)</a:t>
            </a:r>
          </a:p>
          <a:p>
            <a:pPr marL="342900" indent="-342900">
              <a:lnSpc>
                <a:spcPct val="150000"/>
              </a:lnSpc>
              <a:buFont typeface="+mj-lt"/>
              <a:buAutoNum type="arabicPeriod"/>
            </a:pPr>
            <a:r>
              <a:rPr lang="it-IT" sz="2400" dirty="0"/>
              <a:t>Column must retrive one single type of info</a:t>
            </a:r>
          </a:p>
          <a:p>
            <a:pPr marL="342900" indent="-342900">
              <a:lnSpc>
                <a:spcPct val="150000"/>
              </a:lnSpc>
              <a:buFont typeface="+mj-lt"/>
              <a:buAutoNum type="arabicPeriod"/>
            </a:pPr>
            <a:r>
              <a:rPr lang="it-IT" sz="2400" dirty="0"/>
              <a:t>Column name must be unique</a:t>
            </a:r>
          </a:p>
          <a:p>
            <a:pPr marL="342900" indent="-342900">
              <a:lnSpc>
                <a:spcPct val="150000"/>
              </a:lnSpc>
              <a:buFont typeface="+mj-lt"/>
              <a:buAutoNum type="arabicPeriod"/>
            </a:pPr>
            <a:r>
              <a:rPr lang="it-IT" sz="2400" dirty="0"/>
              <a:t>Order is insignificant</a:t>
            </a:r>
          </a:p>
          <a:p>
            <a:pPr marL="342900" indent="-342900">
              <a:lnSpc>
                <a:spcPct val="150000"/>
              </a:lnSpc>
              <a:buFont typeface="+mj-lt"/>
              <a:buAutoNum type="arabicPeriod"/>
            </a:pPr>
            <a:r>
              <a:rPr lang="it-IT" sz="2400" dirty="0"/>
              <a:t>Rows are unique</a:t>
            </a:r>
          </a:p>
        </p:txBody>
      </p:sp>
      <p:pic>
        <p:nvPicPr>
          <p:cNvPr id="9218" name="Picture 2" descr="Image result for pizza relationship quotes&quot;">
            <a:extLst>
              <a:ext uri="{FF2B5EF4-FFF2-40B4-BE49-F238E27FC236}">
                <a16:creationId xmlns:a16="http://schemas.microsoft.com/office/drawing/2014/main" id="{F74BB90D-F51E-4F48-BE0C-9526880A1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113" y="2310834"/>
            <a:ext cx="4558748" cy="448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169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Server vs Desktop Applications</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C3FC285-8BD5-483C-BA88-CD82D5E718D4}"/>
              </a:ext>
            </a:extLst>
          </p:cNvPr>
          <p:cNvSpPr/>
          <p:nvPr/>
        </p:nvSpPr>
        <p:spPr>
          <a:xfrm>
            <a:off x="375139" y="1664522"/>
            <a:ext cx="445956" cy="523220"/>
          </a:xfrm>
          <a:prstGeom prst="rect">
            <a:avLst/>
          </a:prstGeom>
        </p:spPr>
        <p:txBody>
          <a:bodyPr wrap="none">
            <a:spAutoFit/>
          </a:bodyPr>
          <a:lstStyle/>
          <a:p>
            <a:r>
              <a:rPr lang="it-IT" sz="2800" dirty="0">
                <a:solidFill>
                  <a:schemeClr val="bg1"/>
                </a:solidFill>
              </a:rPr>
              <a:t>c)</a:t>
            </a:r>
          </a:p>
        </p:txBody>
      </p:sp>
      <p:sp>
        <p:nvSpPr>
          <p:cNvPr id="3" name="TextBox 2">
            <a:extLst>
              <a:ext uri="{FF2B5EF4-FFF2-40B4-BE49-F238E27FC236}">
                <a16:creationId xmlns:a16="http://schemas.microsoft.com/office/drawing/2014/main" id="{AA942456-EB0A-489C-A81F-1C1CF0A40FA8}"/>
              </a:ext>
            </a:extLst>
          </p:cNvPr>
          <p:cNvSpPr txBox="1"/>
          <p:nvPr/>
        </p:nvSpPr>
        <p:spPr>
          <a:xfrm>
            <a:off x="857963" y="2601455"/>
            <a:ext cx="4840472" cy="3359061"/>
          </a:xfrm>
          <a:prstGeom prst="rect">
            <a:avLst/>
          </a:prstGeom>
          <a:noFill/>
        </p:spPr>
        <p:txBody>
          <a:bodyPr wrap="square" rtlCol="0">
            <a:spAutoFit/>
          </a:bodyPr>
          <a:lstStyle/>
          <a:p>
            <a:pPr>
              <a:lnSpc>
                <a:spcPct val="150000"/>
              </a:lnSpc>
            </a:pPr>
            <a:r>
              <a:rPr lang="it-IT" sz="2400" dirty="0"/>
              <a:t>SERVER</a:t>
            </a:r>
          </a:p>
          <a:p>
            <a:pPr marL="342900" indent="-342900">
              <a:lnSpc>
                <a:spcPct val="150000"/>
              </a:lnSpc>
              <a:buFont typeface="+mj-lt"/>
              <a:buAutoNum type="arabicPeriod"/>
            </a:pPr>
            <a:r>
              <a:rPr lang="it-IT" sz="2400" dirty="0"/>
              <a:t>My SQL</a:t>
            </a:r>
          </a:p>
          <a:p>
            <a:pPr marL="342900" indent="-342900">
              <a:lnSpc>
                <a:spcPct val="150000"/>
              </a:lnSpc>
              <a:buFont typeface="+mj-lt"/>
              <a:buAutoNum type="arabicPeriod"/>
            </a:pPr>
            <a:r>
              <a:rPr lang="it-IT" sz="2400" dirty="0"/>
              <a:t>PostgreeSQL</a:t>
            </a:r>
          </a:p>
          <a:p>
            <a:pPr marL="342900" indent="-342900">
              <a:lnSpc>
                <a:spcPct val="150000"/>
              </a:lnSpc>
              <a:buFont typeface="+mj-lt"/>
              <a:buAutoNum type="arabicPeriod"/>
            </a:pPr>
            <a:r>
              <a:rPr lang="it-IT" sz="2400" dirty="0"/>
              <a:t>Oracle</a:t>
            </a:r>
          </a:p>
          <a:p>
            <a:pPr marL="342900" indent="-342900">
              <a:lnSpc>
                <a:spcPct val="150000"/>
              </a:lnSpc>
              <a:buFont typeface="+mj-lt"/>
              <a:buAutoNum type="arabicPeriod"/>
            </a:pPr>
            <a:r>
              <a:rPr lang="it-IT" sz="2400" dirty="0"/>
              <a:t>DB2</a:t>
            </a:r>
          </a:p>
          <a:p>
            <a:pPr marL="342900" indent="-342900">
              <a:lnSpc>
                <a:spcPct val="150000"/>
              </a:lnSpc>
              <a:buFont typeface="+mj-lt"/>
              <a:buAutoNum type="arabicPeriod"/>
            </a:pPr>
            <a:r>
              <a:rPr lang="it-IT" sz="2400" dirty="0"/>
              <a:t>Microsoft SQL server</a:t>
            </a:r>
          </a:p>
        </p:txBody>
      </p:sp>
      <p:sp>
        <p:nvSpPr>
          <p:cNvPr id="9" name="TextBox 8">
            <a:extLst>
              <a:ext uri="{FF2B5EF4-FFF2-40B4-BE49-F238E27FC236}">
                <a16:creationId xmlns:a16="http://schemas.microsoft.com/office/drawing/2014/main" id="{EA1FB9B0-0520-4269-A656-1EDC095B7A63}"/>
              </a:ext>
            </a:extLst>
          </p:cNvPr>
          <p:cNvSpPr txBox="1"/>
          <p:nvPr/>
        </p:nvSpPr>
        <p:spPr>
          <a:xfrm>
            <a:off x="7561964" y="2601455"/>
            <a:ext cx="3622871" cy="2251065"/>
          </a:xfrm>
          <a:prstGeom prst="rect">
            <a:avLst/>
          </a:prstGeom>
          <a:noFill/>
        </p:spPr>
        <p:txBody>
          <a:bodyPr wrap="square" rtlCol="0">
            <a:spAutoFit/>
          </a:bodyPr>
          <a:lstStyle/>
          <a:p>
            <a:pPr algn="r">
              <a:lnSpc>
                <a:spcPct val="150000"/>
              </a:lnSpc>
            </a:pPr>
            <a:r>
              <a:rPr lang="it-IT" sz="2400" dirty="0"/>
              <a:t>DESKTOP</a:t>
            </a:r>
          </a:p>
          <a:p>
            <a:pPr marL="342900" indent="-342900" algn="r">
              <a:lnSpc>
                <a:spcPct val="150000"/>
              </a:lnSpc>
              <a:buFont typeface="+mj-lt"/>
              <a:buAutoNum type="arabicPeriod"/>
            </a:pPr>
            <a:r>
              <a:rPr lang="it-IT" sz="2400" dirty="0"/>
              <a:t>Access</a:t>
            </a:r>
          </a:p>
          <a:p>
            <a:pPr marL="342900" indent="-342900" algn="r">
              <a:lnSpc>
                <a:spcPct val="150000"/>
              </a:lnSpc>
              <a:buFont typeface="+mj-lt"/>
              <a:buAutoNum type="arabicPeriod"/>
            </a:pPr>
            <a:r>
              <a:rPr lang="it-IT" sz="2400" dirty="0"/>
              <a:t>Base</a:t>
            </a:r>
          </a:p>
          <a:p>
            <a:pPr marL="342900" indent="-342900" algn="r">
              <a:lnSpc>
                <a:spcPct val="150000"/>
              </a:lnSpc>
              <a:buFont typeface="+mj-lt"/>
              <a:buAutoNum type="arabicPeriod"/>
            </a:pPr>
            <a:r>
              <a:rPr lang="it-IT" sz="2400" dirty="0"/>
              <a:t>SQLite </a:t>
            </a:r>
          </a:p>
        </p:txBody>
      </p:sp>
    </p:spTree>
    <p:extLst>
      <p:ext uri="{BB962C8B-B14F-4D97-AF65-F5344CB8AC3E}">
        <p14:creationId xmlns:p14="http://schemas.microsoft.com/office/powerpoint/2010/main" val="185124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What is SQL</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C3FC285-8BD5-483C-BA88-CD82D5E718D4}"/>
              </a:ext>
            </a:extLst>
          </p:cNvPr>
          <p:cNvSpPr/>
          <p:nvPr/>
        </p:nvSpPr>
        <p:spPr>
          <a:xfrm>
            <a:off x="375139" y="1664522"/>
            <a:ext cx="445956" cy="523220"/>
          </a:xfrm>
          <a:prstGeom prst="rect">
            <a:avLst/>
          </a:prstGeom>
        </p:spPr>
        <p:txBody>
          <a:bodyPr wrap="none">
            <a:spAutoFit/>
          </a:bodyPr>
          <a:lstStyle/>
          <a:p>
            <a:r>
              <a:rPr lang="it-IT" sz="2800" dirty="0">
                <a:solidFill>
                  <a:schemeClr val="bg1"/>
                </a:solidFill>
              </a:rPr>
              <a:t>c)</a:t>
            </a:r>
          </a:p>
        </p:txBody>
      </p:sp>
      <p:sp>
        <p:nvSpPr>
          <p:cNvPr id="3" name="TextBox 2">
            <a:extLst>
              <a:ext uri="{FF2B5EF4-FFF2-40B4-BE49-F238E27FC236}">
                <a16:creationId xmlns:a16="http://schemas.microsoft.com/office/drawing/2014/main" id="{AA942456-EB0A-489C-A81F-1C1CF0A40FA8}"/>
              </a:ext>
            </a:extLst>
          </p:cNvPr>
          <p:cNvSpPr txBox="1"/>
          <p:nvPr/>
        </p:nvSpPr>
        <p:spPr>
          <a:xfrm>
            <a:off x="598117" y="2574770"/>
            <a:ext cx="11264888" cy="3359061"/>
          </a:xfrm>
          <a:prstGeom prst="rect">
            <a:avLst/>
          </a:prstGeom>
          <a:noFill/>
        </p:spPr>
        <p:txBody>
          <a:bodyPr wrap="square" rtlCol="0">
            <a:spAutoFit/>
          </a:bodyPr>
          <a:lstStyle/>
          <a:p>
            <a:pPr>
              <a:lnSpc>
                <a:spcPct val="150000"/>
              </a:lnSpc>
            </a:pPr>
            <a:r>
              <a:rPr lang="it-IT" sz="2400" b="1" dirty="0"/>
              <a:t>SQL: Structured Query Language </a:t>
            </a:r>
            <a:r>
              <a:rPr lang="it-IT" sz="2400" dirty="0"/>
              <a:t>is a domain-specific language used in programming and designed for managing data held in a relational database management system (RDBMS), or for stream processing in a relational data stream management system (RDSMS). It is particularly useful in handling structured data, i.e. data incorporating relations among entities and variables.</a:t>
            </a:r>
          </a:p>
          <a:p>
            <a:pPr algn="r">
              <a:lnSpc>
                <a:spcPct val="150000"/>
              </a:lnSpc>
            </a:pPr>
            <a:r>
              <a:rPr lang="it-IT" sz="2400" dirty="0"/>
              <a:t>From Wikipedia</a:t>
            </a:r>
          </a:p>
        </p:txBody>
      </p:sp>
    </p:spTree>
    <p:extLst>
      <p:ext uri="{BB962C8B-B14F-4D97-AF65-F5344CB8AC3E}">
        <p14:creationId xmlns:p14="http://schemas.microsoft.com/office/powerpoint/2010/main" val="734778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Life Cycle of DB development</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2" name="Picture 4" descr="Image result for life cycle database development 8 steps&quot;">
            <a:extLst>
              <a:ext uri="{FF2B5EF4-FFF2-40B4-BE49-F238E27FC236}">
                <a16:creationId xmlns:a16="http://schemas.microsoft.com/office/drawing/2014/main" id="{60422588-D4B0-4D2F-A8CF-167BC854A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6079" y="0"/>
            <a:ext cx="6715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52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636107" y="963877"/>
            <a:ext cx="3823276" cy="4930246"/>
          </a:xfrm>
        </p:spPr>
        <p:txBody>
          <a:bodyPr>
            <a:normAutofit/>
          </a:bodyPr>
          <a:lstStyle/>
          <a:p>
            <a:pPr marL="914400" indent="-914400">
              <a:buFont typeface="+mj-lt"/>
              <a:buAutoNum type="arabicPeriod" startAt="2"/>
            </a:pPr>
            <a:r>
              <a:rPr lang="en-US" sz="4800" dirty="0">
                <a:solidFill>
                  <a:schemeClr val="accent1"/>
                </a:solidFill>
              </a:rPr>
              <a:t>Preventing data anomalies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lphaLcParenR"/>
            </a:pPr>
            <a:r>
              <a:rPr lang="en-US" dirty="0"/>
              <a:t>Relational Database advantages</a:t>
            </a:r>
          </a:p>
          <a:p>
            <a:pPr marL="514350" indent="-514350">
              <a:buFont typeface="+mj-lt"/>
              <a:buAutoNum type="alphaLcParenR"/>
            </a:pPr>
            <a:r>
              <a:rPr lang="en-US" dirty="0"/>
              <a:t>Remove duplicate information</a:t>
            </a:r>
          </a:p>
          <a:p>
            <a:pPr marL="514350" indent="-514350">
              <a:buFont typeface="+mj-lt"/>
              <a:buAutoNum type="alphaLcParenR"/>
            </a:pPr>
            <a:r>
              <a:rPr lang="en-US" dirty="0"/>
              <a:t>Eliminate inconsistent data</a:t>
            </a:r>
          </a:p>
          <a:p>
            <a:pPr marL="514350" indent="-514350">
              <a:buFont typeface="+mj-lt"/>
              <a:buAutoNum type="alphaLcParenR"/>
            </a:pPr>
            <a:r>
              <a:rPr lang="en-US" dirty="0"/>
              <a:t>Break data into its components</a:t>
            </a:r>
          </a:p>
          <a:p>
            <a:pPr marL="514350" indent="-514350">
              <a:buFont typeface="+mj-lt"/>
              <a:buAutoNum type="alphaLcParenR"/>
            </a:pPr>
            <a:r>
              <a:rPr lang="en-US" dirty="0"/>
              <a:t>Prevent data conflicts</a:t>
            </a:r>
          </a:p>
          <a:p>
            <a:pPr marL="514350" indent="-514350">
              <a:buFont typeface="+mj-lt"/>
              <a:buAutoNum type="alphaLcParenR"/>
            </a:pPr>
            <a:r>
              <a:rPr lang="en-US" dirty="0"/>
              <a:t>Require complete information</a:t>
            </a:r>
          </a:p>
          <a:p>
            <a:pPr marL="514350" indent="-514350">
              <a:buFont typeface="+mj-lt"/>
              <a:buAutoNum type="alphaLcParenR"/>
            </a:pPr>
            <a:r>
              <a:rPr lang="en-US" dirty="0"/>
              <a:t>Maintain a consistent structure</a:t>
            </a:r>
          </a:p>
          <a:p>
            <a:pPr marL="514350" indent="-514350">
              <a:buFont typeface="+mj-lt"/>
              <a:buAutoNum type="alphaLcParenR"/>
            </a:pPr>
            <a:endParaRPr lang="en-US" dirty="0"/>
          </a:p>
          <a:p>
            <a:endParaRPr lang="it-IT" sz="2400" dirty="0"/>
          </a:p>
        </p:txBody>
      </p:sp>
      <p:sp>
        <p:nvSpPr>
          <p:cNvPr id="4" name="Rectangle 3">
            <a:extLst>
              <a:ext uri="{FF2B5EF4-FFF2-40B4-BE49-F238E27FC236}">
                <a16:creationId xmlns:a16="http://schemas.microsoft.com/office/drawing/2014/main" id="{B460BBCF-7C4A-4BFF-81E4-3972E8894D7F}"/>
              </a:ext>
            </a:extLst>
          </p:cNvPr>
          <p:cNvSpPr/>
          <p:nvPr/>
        </p:nvSpPr>
        <p:spPr>
          <a:xfrm>
            <a:off x="503590" y="5709457"/>
            <a:ext cx="11366846" cy="369332"/>
          </a:xfrm>
          <a:prstGeom prst="rect">
            <a:avLst/>
          </a:prstGeom>
        </p:spPr>
        <p:txBody>
          <a:bodyPr wrap="square">
            <a:spAutoFit/>
          </a:bodyPr>
          <a:lstStyle/>
          <a:p>
            <a:r>
              <a:rPr lang="it-IT" dirty="0">
                <a:hlinkClick r:id="rId2"/>
              </a:rPr>
              <a:t>https://www.linkedin.com/learning/learning-relational-databases-2/relational-database-advantages?u=50251009</a:t>
            </a:r>
            <a:endParaRPr lang="it-IT" dirty="0"/>
          </a:p>
        </p:txBody>
      </p:sp>
    </p:spTree>
    <p:extLst>
      <p:ext uri="{BB962C8B-B14F-4D97-AF65-F5344CB8AC3E}">
        <p14:creationId xmlns:p14="http://schemas.microsoft.com/office/powerpoint/2010/main" val="2389275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close up of a building&#10;&#10;Description generated with high confidence">
            <a:extLst>
              <a:ext uri="{FF2B5EF4-FFF2-40B4-BE49-F238E27FC236}">
                <a16:creationId xmlns:a16="http://schemas.microsoft.com/office/drawing/2014/main" id="{E9DC5B20-9A42-446A-B79A-16449AC65BE8}"/>
              </a:ext>
            </a:extLst>
          </p:cNvPr>
          <p:cNvPicPr>
            <a:picLocks noChangeAspect="1"/>
          </p:cNvPicPr>
          <p:nvPr/>
        </p:nvPicPr>
        <p:blipFill rotWithShape="1">
          <a:blip r:embed="rId2"/>
          <a:srcRect/>
          <a:stretch/>
        </p:blipFill>
        <p:spPr>
          <a:xfrm>
            <a:off x="20" y="10"/>
            <a:ext cx="12191980" cy="6857990"/>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928" r="-2" b="1934"/>
          <a:stretch/>
        </p:blipFill>
        <p:spPr>
          <a:xfrm>
            <a:off x="1060281" y="-2244071"/>
            <a:ext cx="11792594" cy="11341599"/>
          </a:xfrm>
          <a:custGeom>
            <a:avLst/>
            <a:gdLst>
              <a:gd name="connsiteX0" fmla="*/ 2343548 w 7128913"/>
              <a:gd name="connsiteY0" fmla="*/ 0 h 6853457"/>
              <a:gd name="connsiteX1" fmla="*/ 5168877 w 7128913"/>
              <a:gd name="connsiteY1" fmla="*/ 0 h 6853457"/>
              <a:gd name="connsiteX2" fmla="*/ 5218299 w 7128913"/>
              <a:gd name="connsiteY2" fmla="*/ 19487 h 6853457"/>
              <a:gd name="connsiteX3" fmla="*/ 7014769 w 7128913"/>
              <a:gd name="connsiteY3" fmla="*/ 1610837 h 6853457"/>
              <a:gd name="connsiteX4" fmla="*/ 7128913 w 7128913"/>
              <a:gd name="connsiteY4" fmla="*/ 1827198 h 6853457"/>
              <a:gd name="connsiteX5" fmla="*/ 7128913 w 7128913"/>
              <a:gd name="connsiteY5" fmla="*/ 5131581 h 6853457"/>
              <a:gd name="connsiteX6" fmla="*/ 7091067 w 7128913"/>
              <a:gd name="connsiteY6" fmla="*/ 5210750 h 6853457"/>
              <a:gd name="connsiteX7" fmla="*/ 5546646 w 7128913"/>
              <a:gd name="connsiteY7" fmla="*/ 6783375 h 6853457"/>
              <a:gd name="connsiteX8" fmla="*/ 5409811 w 7128913"/>
              <a:gd name="connsiteY8" fmla="*/ 6853457 h 6853457"/>
              <a:gd name="connsiteX9" fmla="*/ 2102613 w 7128913"/>
              <a:gd name="connsiteY9" fmla="*/ 6853457 h 6853457"/>
              <a:gd name="connsiteX10" fmla="*/ 1965779 w 7128913"/>
              <a:gd name="connsiteY10" fmla="*/ 6783375 h 6853457"/>
              <a:gd name="connsiteX11" fmla="*/ 0 w 7128913"/>
              <a:gd name="connsiteY11" fmla="*/ 3480517 h 6853457"/>
              <a:gd name="connsiteX12" fmla="*/ 2294125 w 7128913"/>
              <a:gd name="connsiteY12" fmla="*/ 19487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pic>
        <p:nvPicPr>
          <p:cNvPr id="4" name="Picture 3" descr="A close up of a sign&#10;&#10;Description generated with very high confidence">
            <a:extLst>
              <a:ext uri="{FF2B5EF4-FFF2-40B4-BE49-F238E27FC236}">
                <a16:creationId xmlns:a16="http://schemas.microsoft.com/office/drawing/2014/main" id="{6F5F835F-F181-4DBC-9753-7BCED590B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838" y="331489"/>
            <a:ext cx="3831944" cy="754113"/>
          </a:xfrm>
          <a:prstGeom prst="rect">
            <a:avLst/>
          </a:prstGeom>
        </p:spPr>
      </p:pic>
      <p:sp>
        <p:nvSpPr>
          <p:cNvPr id="6" name="TextBox 5">
            <a:extLst>
              <a:ext uri="{FF2B5EF4-FFF2-40B4-BE49-F238E27FC236}">
                <a16:creationId xmlns:a16="http://schemas.microsoft.com/office/drawing/2014/main" id="{2AE9E182-8981-4CF2-8E38-F9DC7117DABF}"/>
              </a:ext>
            </a:extLst>
          </p:cNvPr>
          <p:cNvSpPr txBox="1"/>
          <p:nvPr/>
        </p:nvSpPr>
        <p:spPr>
          <a:xfrm>
            <a:off x="5495579" y="4908013"/>
            <a:ext cx="6020715"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2800" b="1" dirty="0">
                <a:solidFill>
                  <a:schemeClr val="accent1">
                    <a:lumMod val="50000"/>
                  </a:schemeClr>
                </a:solidFill>
              </a:rPr>
              <a:t>@</a:t>
            </a:r>
            <a:r>
              <a:rPr lang="en-GB" sz="2800" b="1" dirty="0" err="1">
                <a:solidFill>
                  <a:schemeClr val="accent1">
                    <a:lumMod val="50000"/>
                  </a:schemeClr>
                </a:solidFill>
              </a:rPr>
              <a:t>EdCDCS</a:t>
            </a:r>
            <a:endParaRPr lang="en-GB" sz="2800" b="1">
              <a:solidFill>
                <a:schemeClr val="accent1">
                  <a:lumMod val="50000"/>
                </a:schemeClr>
              </a:solidFill>
              <a:cs typeface="Calibri"/>
            </a:endParaRPr>
          </a:p>
          <a:p>
            <a:pPr algn="r"/>
            <a:r>
              <a:rPr lang="en-GB" sz="2800" b="1" dirty="0">
                <a:solidFill>
                  <a:schemeClr val="accent1">
                    <a:lumMod val="50000"/>
                  </a:schemeClr>
                </a:solidFill>
                <a:cs typeface="Calibri"/>
              </a:rPr>
              <a:t>For all events, news, and support:</a:t>
            </a:r>
            <a:r>
              <a:rPr lang="en-GB" sz="4000" b="1" dirty="0">
                <a:solidFill>
                  <a:schemeClr val="accent1">
                    <a:lumMod val="50000"/>
                  </a:schemeClr>
                </a:solidFill>
                <a:cs typeface="Calibri"/>
              </a:rPr>
              <a:t> </a:t>
            </a:r>
            <a:r>
              <a:rPr lang="en-GB" sz="3600" b="1" dirty="0">
                <a:solidFill>
                  <a:schemeClr val="accent1">
                    <a:lumMod val="50000"/>
                  </a:schemeClr>
                </a:solidFill>
                <a:cs typeface="Calibri"/>
              </a:rPr>
              <a:t>cdcs.ed.ac.uk</a:t>
            </a:r>
          </a:p>
        </p:txBody>
      </p:sp>
    </p:spTree>
    <p:extLst>
      <p:ext uri="{BB962C8B-B14F-4D97-AF65-F5344CB8AC3E}">
        <p14:creationId xmlns:p14="http://schemas.microsoft.com/office/powerpoint/2010/main" val="14366929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Duplicate data problems</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314" name="Picture 2" descr="Image result for duplicate data&quot;">
            <a:extLst>
              <a:ext uri="{FF2B5EF4-FFF2-40B4-BE49-F238E27FC236}">
                <a16:creationId xmlns:a16="http://schemas.microsoft.com/office/drawing/2014/main" id="{C5BC9392-9E84-4DC7-81E6-AF463D887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023" y="2483592"/>
            <a:ext cx="4683953" cy="44638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FA088E-7AA5-4EB6-8C35-6BCB0AF744D8}"/>
              </a:ext>
            </a:extLst>
          </p:cNvPr>
          <p:cNvSpPr txBox="1"/>
          <p:nvPr/>
        </p:nvSpPr>
        <p:spPr>
          <a:xfrm>
            <a:off x="8680173" y="4716871"/>
            <a:ext cx="3299792" cy="1384995"/>
          </a:xfrm>
          <a:prstGeom prst="rect">
            <a:avLst/>
          </a:prstGeom>
          <a:noFill/>
        </p:spPr>
        <p:txBody>
          <a:bodyPr wrap="square" rtlCol="0">
            <a:spAutoFit/>
          </a:bodyPr>
          <a:lstStyle/>
          <a:p>
            <a:r>
              <a:rPr lang="it-IT" sz="2800" dirty="0"/>
              <a:t>Avoid any possible problem by avoid redundancy</a:t>
            </a:r>
          </a:p>
        </p:txBody>
      </p:sp>
    </p:spTree>
    <p:extLst>
      <p:ext uri="{BB962C8B-B14F-4D97-AF65-F5344CB8AC3E}">
        <p14:creationId xmlns:p14="http://schemas.microsoft.com/office/powerpoint/2010/main" val="1422021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Eliminating inconsistent data</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290" name="Picture 2" descr="Image result for unique identifier&quot;">
            <a:extLst>
              <a:ext uri="{FF2B5EF4-FFF2-40B4-BE49-F238E27FC236}">
                <a16:creationId xmlns:a16="http://schemas.microsoft.com/office/drawing/2014/main" id="{09340035-C839-4232-A5DF-F16C61A65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544" y="2045736"/>
            <a:ext cx="6376525" cy="43269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9BDDC7-BA94-4A7B-9ECE-CB03BE18F12D}"/>
              </a:ext>
            </a:extLst>
          </p:cNvPr>
          <p:cNvSpPr txBox="1"/>
          <p:nvPr/>
        </p:nvSpPr>
        <p:spPr>
          <a:xfrm>
            <a:off x="5356657" y="478301"/>
            <a:ext cx="4332307" cy="1077218"/>
          </a:xfrm>
          <a:prstGeom prst="rect">
            <a:avLst/>
          </a:prstGeom>
          <a:noFill/>
        </p:spPr>
        <p:txBody>
          <a:bodyPr wrap="square" rtlCol="0">
            <a:spAutoFit/>
          </a:bodyPr>
          <a:lstStyle/>
          <a:p>
            <a:r>
              <a:rPr lang="it-IT" sz="3200" dirty="0"/>
              <a:t>Use unique identifier! Or let the DB do it</a:t>
            </a:r>
          </a:p>
        </p:txBody>
      </p:sp>
    </p:spTree>
    <p:extLst>
      <p:ext uri="{BB962C8B-B14F-4D97-AF65-F5344CB8AC3E}">
        <p14:creationId xmlns:p14="http://schemas.microsoft.com/office/powerpoint/2010/main" val="241083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dirty="0">
                <a:solidFill>
                  <a:srgbClr val="FFFFFF"/>
                </a:solidFill>
              </a:rPr>
              <a:t>Break down data into its components</a:t>
            </a:r>
            <a:endParaRPr lang="en-US" sz="4800" kern="1200" dirty="0">
              <a:solidFill>
                <a:srgbClr val="FFFFFF"/>
              </a:solidFill>
              <a:latin typeface="+mj-lt"/>
              <a:ea typeface="+mj-ea"/>
              <a:cs typeface="+mj-cs"/>
            </a:endParaRP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89BDDC7-BA94-4A7B-9ECE-CB03BE18F12D}"/>
              </a:ext>
            </a:extLst>
          </p:cNvPr>
          <p:cNvSpPr txBox="1"/>
          <p:nvPr/>
        </p:nvSpPr>
        <p:spPr>
          <a:xfrm>
            <a:off x="5141965" y="375791"/>
            <a:ext cx="6375798" cy="1077218"/>
          </a:xfrm>
          <a:prstGeom prst="rect">
            <a:avLst/>
          </a:prstGeom>
          <a:noFill/>
        </p:spPr>
        <p:txBody>
          <a:bodyPr wrap="square" rtlCol="0">
            <a:spAutoFit/>
          </a:bodyPr>
          <a:lstStyle/>
          <a:p>
            <a:r>
              <a:rPr lang="it-IT" sz="3200" dirty="0"/>
              <a:t>Break down your information into an </a:t>
            </a:r>
            <a:r>
              <a:rPr lang="it-IT" sz="3200" b="1" dirty="0"/>
              <a:t>atomic </a:t>
            </a:r>
            <a:r>
              <a:rPr lang="it-IT" sz="3200" dirty="0"/>
              <a:t>form</a:t>
            </a:r>
          </a:p>
        </p:txBody>
      </p:sp>
      <p:pic>
        <p:nvPicPr>
          <p:cNvPr id="14338" name="Picture 2" descr="Image result for atomic in database&quot;">
            <a:extLst>
              <a:ext uri="{FF2B5EF4-FFF2-40B4-BE49-F238E27FC236}">
                <a16:creationId xmlns:a16="http://schemas.microsoft.com/office/drawing/2014/main" id="{56EEA7CA-7D86-4197-A3F9-77344C41E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267" y="1659989"/>
            <a:ext cx="6930681" cy="519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84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Prevent data conflict</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AFA088E-7AA5-4EB6-8C35-6BCB0AF744D8}"/>
              </a:ext>
            </a:extLst>
          </p:cNvPr>
          <p:cNvSpPr txBox="1"/>
          <p:nvPr/>
        </p:nvSpPr>
        <p:spPr>
          <a:xfrm>
            <a:off x="6710696" y="3959515"/>
            <a:ext cx="4444984" cy="2677656"/>
          </a:xfrm>
          <a:prstGeom prst="rect">
            <a:avLst/>
          </a:prstGeom>
          <a:noFill/>
        </p:spPr>
        <p:txBody>
          <a:bodyPr wrap="square" rtlCol="0">
            <a:spAutoFit/>
          </a:bodyPr>
          <a:lstStyle/>
          <a:p>
            <a:r>
              <a:rPr lang="it-IT" sz="2800" dirty="0"/>
              <a:t>Everything that can vary can be computed on the spot to avoid data conflict using calculators.</a:t>
            </a:r>
          </a:p>
          <a:p>
            <a:r>
              <a:rPr lang="it-IT" sz="2800" dirty="0"/>
              <a:t>Let the Computer do the work for you!</a:t>
            </a:r>
          </a:p>
        </p:txBody>
      </p:sp>
      <p:pic>
        <p:nvPicPr>
          <p:cNvPr id="16388" name="Picture 4" descr="Image result for prevent data conflict query on the spot&quot;">
            <a:extLst>
              <a:ext uri="{FF2B5EF4-FFF2-40B4-BE49-F238E27FC236}">
                <a16:creationId xmlns:a16="http://schemas.microsoft.com/office/drawing/2014/main" id="{00C0FA67-AEEB-4718-83D0-8E6A8F824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703346"/>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019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Require complete information</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AFA088E-7AA5-4EB6-8C35-6BCB0AF744D8}"/>
              </a:ext>
            </a:extLst>
          </p:cNvPr>
          <p:cNvSpPr txBox="1"/>
          <p:nvPr/>
        </p:nvSpPr>
        <p:spPr>
          <a:xfrm>
            <a:off x="4952234" y="3762318"/>
            <a:ext cx="5626670" cy="1815882"/>
          </a:xfrm>
          <a:prstGeom prst="rect">
            <a:avLst/>
          </a:prstGeom>
          <a:noFill/>
        </p:spPr>
        <p:txBody>
          <a:bodyPr wrap="square" rtlCol="0">
            <a:spAutoFit/>
          </a:bodyPr>
          <a:lstStyle/>
          <a:p>
            <a:r>
              <a:rPr lang="it-IT" sz="2800" dirty="0"/>
              <a:t>Think well to which part of the info you are collecting cannot be null and which you wish to be able to leave empty</a:t>
            </a:r>
          </a:p>
        </p:txBody>
      </p:sp>
      <p:pic>
        <p:nvPicPr>
          <p:cNvPr id="15362" name="Picture 2" descr="Image result for Not null meme&quot;">
            <a:extLst>
              <a:ext uri="{FF2B5EF4-FFF2-40B4-BE49-F238E27FC236}">
                <a16:creationId xmlns:a16="http://schemas.microsoft.com/office/drawing/2014/main" id="{E23B4ADD-DCC4-4E7D-A833-B77CCCDB9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521712"/>
            <a:ext cx="4297094" cy="429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22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Maintain consisten</a:t>
            </a:r>
            <a:r>
              <a:rPr lang="en-US" sz="5400" dirty="0">
                <a:solidFill>
                  <a:srgbClr val="FFFFFF"/>
                </a:solidFill>
              </a:rPr>
              <a:t>t structure</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E4A4E1-124F-4641-AC08-99E1DCBB5C77}"/>
              </a:ext>
            </a:extLst>
          </p:cNvPr>
          <p:cNvPicPr>
            <a:picLocks noChangeAspect="1"/>
          </p:cNvPicPr>
          <p:nvPr/>
        </p:nvPicPr>
        <p:blipFill rotWithShape="1">
          <a:blip r:embed="rId2"/>
          <a:srcRect t="8062" r="11731" b="10261"/>
          <a:stretch/>
        </p:blipFill>
        <p:spPr>
          <a:xfrm>
            <a:off x="378068" y="2455999"/>
            <a:ext cx="7801235" cy="4058515"/>
          </a:xfrm>
          <a:prstGeom prst="rect">
            <a:avLst/>
          </a:prstGeom>
        </p:spPr>
      </p:pic>
      <p:sp>
        <p:nvSpPr>
          <p:cNvPr id="5" name="TextBox 4">
            <a:extLst>
              <a:ext uri="{FF2B5EF4-FFF2-40B4-BE49-F238E27FC236}">
                <a16:creationId xmlns:a16="http://schemas.microsoft.com/office/drawing/2014/main" id="{7EB5EE04-2CD4-4132-A083-ED2523F91888}"/>
              </a:ext>
            </a:extLst>
          </p:cNvPr>
          <p:cNvSpPr txBox="1"/>
          <p:nvPr/>
        </p:nvSpPr>
        <p:spPr>
          <a:xfrm>
            <a:off x="8179303" y="3207434"/>
            <a:ext cx="2920106" cy="1200329"/>
          </a:xfrm>
          <a:prstGeom prst="rect">
            <a:avLst/>
          </a:prstGeom>
          <a:noFill/>
        </p:spPr>
        <p:txBody>
          <a:bodyPr wrap="square" rtlCol="0">
            <a:spAutoFit/>
          </a:bodyPr>
          <a:lstStyle/>
          <a:p>
            <a:r>
              <a:rPr lang="it-IT" sz="2400" dirty="0"/>
              <a:t>Horizontally vs vertically development</a:t>
            </a:r>
          </a:p>
        </p:txBody>
      </p:sp>
    </p:spTree>
    <p:extLst>
      <p:ext uri="{BB962C8B-B14F-4D97-AF65-F5344CB8AC3E}">
        <p14:creationId xmlns:p14="http://schemas.microsoft.com/office/powerpoint/2010/main" val="1936255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321564" y="963877"/>
            <a:ext cx="4137826" cy="4930246"/>
          </a:xfrm>
        </p:spPr>
        <p:txBody>
          <a:bodyPr>
            <a:normAutofit/>
          </a:bodyPr>
          <a:lstStyle/>
          <a:p>
            <a:pPr marL="914400" indent="-914400">
              <a:buFont typeface="+mj-lt"/>
              <a:buAutoNum type="arabicPeriod" startAt="3"/>
            </a:pPr>
            <a:r>
              <a:rPr lang="en-US" dirty="0">
                <a:solidFill>
                  <a:schemeClr val="accent1"/>
                </a:solidFill>
              </a:rPr>
              <a:t>Gathering requirements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lphaLcParenR"/>
            </a:pPr>
            <a:r>
              <a:rPr lang="en-US" dirty="0"/>
              <a:t>Understand the Goal</a:t>
            </a:r>
          </a:p>
          <a:p>
            <a:pPr marL="514350" indent="-514350">
              <a:buFont typeface="+mj-lt"/>
              <a:buAutoNum type="alphaLcParenR"/>
            </a:pPr>
            <a:r>
              <a:rPr lang="en-US" dirty="0"/>
              <a:t>Review the current system</a:t>
            </a:r>
          </a:p>
          <a:p>
            <a:pPr marL="514350" indent="-514350">
              <a:buFont typeface="+mj-lt"/>
              <a:buAutoNum type="alphaLcParenR"/>
            </a:pPr>
            <a:r>
              <a:rPr lang="en-US" dirty="0"/>
              <a:t>Discover actor and tasks</a:t>
            </a:r>
          </a:p>
          <a:p>
            <a:pPr marL="514350" indent="-514350">
              <a:buFont typeface="+mj-lt"/>
              <a:buAutoNum type="alphaLcParenR"/>
            </a:pPr>
            <a:r>
              <a:rPr lang="en-US" dirty="0"/>
              <a:t>Interview the client</a:t>
            </a:r>
          </a:p>
          <a:p>
            <a:pPr marL="514350" indent="-514350">
              <a:buFont typeface="+mj-lt"/>
              <a:buAutoNum type="alphaLcParenR"/>
            </a:pPr>
            <a:r>
              <a:rPr lang="en-US" dirty="0"/>
              <a:t>Work with historical values</a:t>
            </a:r>
          </a:p>
          <a:p>
            <a:pPr marL="514350" indent="-514350">
              <a:buFont typeface="+mj-lt"/>
              <a:buAutoNum type="alphaLcParenR"/>
            </a:pPr>
            <a:r>
              <a:rPr lang="en-US" dirty="0"/>
              <a:t>Identify exceptions and irregularities</a:t>
            </a:r>
          </a:p>
          <a:p>
            <a:pPr marL="514350" indent="-514350">
              <a:buFont typeface="+mj-lt"/>
              <a:buAutoNum type="alphaLcParenR"/>
            </a:pPr>
            <a:endParaRPr lang="en-US" dirty="0"/>
          </a:p>
          <a:p>
            <a:endParaRPr lang="it-IT" sz="2400" dirty="0"/>
          </a:p>
        </p:txBody>
      </p:sp>
      <p:sp>
        <p:nvSpPr>
          <p:cNvPr id="4" name="Rectangle 3">
            <a:extLst>
              <a:ext uri="{FF2B5EF4-FFF2-40B4-BE49-F238E27FC236}">
                <a16:creationId xmlns:a16="http://schemas.microsoft.com/office/drawing/2014/main" id="{B460BBCF-7C4A-4BFF-81E4-3972E8894D7F}"/>
              </a:ext>
            </a:extLst>
          </p:cNvPr>
          <p:cNvSpPr/>
          <p:nvPr/>
        </p:nvSpPr>
        <p:spPr>
          <a:xfrm>
            <a:off x="503590" y="5709457"/>
            <a:ext cx="11366846" cy="369332"/>
          </a:xfrm>
          <a:prstGeom prst="rect">
            <a:avLst/>
          </a:prstGeom>
        </p:spPr>
        <p:txBody>
          <a:bodyPr wrap="square">
            <a:spAutoFit/>
          </a:bodyPr>
          <a:lstStyle/>
          <a:p>
            <a:r>
              <a:rPr lang="it-IT">
                <a:hlinkClick r:id="rId2"/>
              </a:rPr>
              <a:t>https://www.linkedin.com/learning/learning-relational-databases-2/understand-the-goal?u=50251009</a:t>
            </a:r>
            <a:endParaRPr lang="it-IT" dirty="0"/>
          </a:p>
        </p:txBody>
      </p:sp>
    </p:spTree>
    <p:extLst>
      <p:ext uri="{BB962C8B-B14F-4D97-AF65-F5344CB8AC3E}">
        <p14:creationId xmlns:p14="http://schemas.microsoft.com/office/powerpoint/2010/main" val="696840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Write down your mission objectives</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008098" y="3302170"/>
            <a:ext cx="6091311" cy="1938992"/>
          </a:xfrm>
          <a:prstGeom prst="rect">
            <a:avLst/>
          </a:prstGeom>
          <a:noFill/>
        </p:spPr>
        <p:txBody>
          <a:bodyPr wrap="square" rtlCol="0">
            <a:spAutoFit/>
          </a:bodyPr>
          <a:lstStyle/>
          <a:p>
            <a:r>
              <a:rPr lang="it-IT" sz="2400" dirty="0"/>
              <a:t>List all the task that the DB will have to fullfil</a:t>
            </a:r>
          </a:p>
          <a:p>
            <a:pPr marL="342900" indent="-342900">
              <a:buFont typeface="Arial" panose="020B0604020202020204" pitchFamily="34" charset="0"/>
              <a:buChar char="•"/>
            </a:pPr>
            <a:r>
              <a:rPr lang="it-IT" sz="2400" dirty="0"/>
              <a:t>E.g. I need to be able to see x information about this type of material</a:t>
            </a:r>
          </a:p>
          <a:p>
            <a:pPr marL="342900" indent="-342900">
              <a:buFont typeface="Arial" panose="020B0604020202020204" pitchFamily="34" charset="0"/>
              <a:buChar char="•"/>
            </a:pPr>
            <a:r>
              <a:rPr lang="it-IT" sz="2400" dirty="0"/>
              <a:t>What I need to know about this type of data (journal, ceramics, glass, stone etc..)</a:t>
            </a:r>
          </a:p>
        </p:txBody>
      </p:sp>
      <p:pic>
        <p:nvPicPr>
          <p:cNvPr id="17410" name="Picture 2" descr="Image result for mission and goals">
            <a:extLst>
              <a:ext uri="{FF2B5EF4-FFF2-40B4-BE49-F238E27FC236}">
                <a16:creationId xmlns:a16="http://schemas.microsoft.com/office/drawing/2014/main" id="{18CE6EB7-A34E-43F8-8B42-6D5FBD8B4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38" y="2310834"/>
            <a:ext cx="2836724" cy="436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45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Identify your mission and goal</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008098" y="3302170"/>
            <a:ext cx="6091311" cy="3046988"/>
          </a:xfrm>
          <a:prstGeom prst="rect">
            <a:avLst/>
          </a:prstGeom>
          <a:noFill/>
        </p:spPr>
        <p:txBody>
          <a:bodyPr wrap="square" rtlCol="0">
            <a:spAutoFit/>
          </a:bodyPr>
          <a:lstStyle/>
          <a:p>
            <a:r>
              <a:rPr lang="it-IT" sz="2400" dirty="0"/>
              <a:t>Identify what your database is supposed to do and which answer you want to get from it</a:t>
            </a:r>
          </a:p>
          <a:p>
            <a:endParaRPr lang="it-IT" sz="2400" dirty="0"/>
          </a:p>
          <a:p>
            <a:r>
              <a:rPr lang="it-IT" sz="2400" dirty="0"/>
              <a:t>Identify what you need to do to achieve these goals </a:t>
            </a:r>
          </a:p>
          <a:p>
            <a:endParaRPr lang="it-IT" sz="2400" dirty="0"/>
          </a:p>
          <a:p>
            <a:r>
              <a:rPr lang="it-IT" sz="2400" dirty="0"/>
              <a:t>Create a mission statement of what the DB need to do</a:t>
            </a:r>
          </a:p>
        </p:txBody>
      </p:sp>
      <p:pic>
        <p:nvPicPr>
          <p:cNvPr id="17410" name="Picture 2" descr="Image result for mission and goals">
            <a:extLst>
              <a:ext uri="{FF2B5EF4-FFF2-40B4-BE49-F238E27FC236}">
                <a16:creationId xmlns:a16="http://schemas.microsoft.com/office/drawing/2014/main" id="{18CE6EB7-A34E-43F8-8B42-6D5FBD8B4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38" y="2310834"/>
            <a:ext cx="2836724" cy="436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40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Review current system</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6302326" y="3302170"/>
            <a:ext cx="4797083" cy="2308324"/>
          </a:xfrm>
          <a:prstGeom prst="rect">
            <a:avLst/>
          </a:prstGeom>
          <a:noFill/>
        </p:spPr>
        <p:txBody>
          <a:bodyPr wrap="square" rtlCol="0">
            <a:spAutoFit/>
          </a:bodyPr>
          <a:lstStyle/>
          <a:p>
            <a:r>
              <a:rPr lang="it-IT" sz="2400" dirty="0"/>
              <a:t>Understand how the data are currently stored and the area that can be implemented better</a:t>
            </a:r>
          </a:p>
          <a:p>
            <a:endParaRPr lang="it-IT" sz="2400" dirty="0"/>
          </a:p>
          <a:p>
            <a:r>
              <a:rPr lang="it-IT" sz="2400" dirty="0"/>
              <a:t>Understand how your data look like  and how can you uniform them </a:t>
            </a:r>
          </a:p>
        </p:txBody>
      </p:sp>
      <p:pic>
        <p:nvPicPr>
          <p:cNvPr id="19460" name="Picture 4" descr="Image result for data nightmare meme&quot;">
            <a:extLst>
              <a:ext uri="{FF2B5EF4-FFF2-40B4-BE49-F238E27FC236}">
                <a16:creationId xmlns:a16="http://schemas.microsoft.com/office/drawing/2014/main" id="{7C3413A8-0573-4B46-A145-CBCD44D01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423816"/>
            <a:ext cx="57150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8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Relational Databases and SQL</a:t>
            </a:r>
            <a:br>
              <a:rPr lang="it-IT" dirty="0">
                <a:solidFill>
                  <a:schemeClr val="accent1"/>
                </a:solidFill>
              </a:rPr>
            </a:br>
            <a:r>
              <a:rPr lang="it-IT" sz="3600" dirty="0">
                <a:solidFill>
                  <a:schemeClr val="accent1"/>
                </a:solidFill>
              </a:rPr>
              <a:t>Structure of the course </a:t>
            </a:r>
            <a:endParaRPr lang="it-IT"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9546DA-8B3B-4285-983F-A7F8F387A3AC}"/>
              </a:ext>
            </a:extLst>
          </p:cNvPr>
          <p:cNvSpPr>
            <a:spLocks noGrp="1"/>
          </p:cNvSpPr>
          <p:nvPr>
            <p:ph idx="1"/>
          </p:nvPr>
        </p:nvSpPr>
        <p:spPr>
          <a:xfrm>
            <a:off x="4976031" y="963876"/>
            <a:ext cx="6377769" cy="5894123"/>
          </a:xfrm>
        </p:spPr>
        <p:txBody>
          <a:bodyPr anchor="ctr">
            <a:normAutofit/>
          </a:bodyPr>
          <a:lstStyle/>
          <a:p>
            <a:pPr marL="0" indent="0">
              <a:buNone/>
            </a:pPr>
            <a:r>
              <a:rPr lang="it-IT" sz="2400" dirty="0"/>
              <a:t>First part: Today and next week: </a:t>
            </a:r>
            <a:r>
              <a:rPr lang="en-US" sz="2400" dirty="0"/>
              <a:t>Module 1- Relational Database theory</a:t>
            </a:r>
          </a:p>
          <a:p>
            <a:pPr lvl="1"/>
            <a:r>
              <a:rPr lang="en-US" sz="2000" dirty="0"/>
              <a:t>Reference video course: </a:t>
            </a:r>
            <a:r>
              <a:rPr lang="it-IT" sz="2000" dirty="0">
                <a:hlinkClick r:id="rId2"/>
              </a:rPr>
              <a:t>https://www.linkedin.com/learning/learning-relational-databases-2/welcome?u=50251009</a:t>
            </a:r>
            <a:endParaRPr lang="it-IT" sz="2000" dirty="0"/>
          </a:p>
          <a:p>
            <a:pPr lvl="1"/>
            <a:r>
              <a:rPr lang="it-IT" sz="2000" dirty="0"/>
              <a:t>Structure of the module: Video watching and Q and A</a:t>
            </a:r>
          </a:p>
          <a:p>
            <a:pPr lvl="1"/>
            <a:r>
              <a:rPr lang="it-IT" sz="2000" dirty="0"/>
              <a:t>Troubleshooting (last 15-20 mins)</a:t>
            </a:r>
          </a:p>
          <a:p>
            <a:pPr lvl="1"/>
            <a:endParaRPr lang="en-US" sz="2000" dirty="0"/>
          </a:p>
          <a:p>
            <a:pPr marL="0" indent="0">
              <a:buNone/>
            </a:pPr>
            <a:r>
              <a:rPr lang="it-IT" sz="2400" dirty="0"/>
              <a:t>Second part: </a:t>
            </a:r>
            <a:r>
              <a:rPr lang="en-US" sz="2400" dirty="0"/>
              <a:t>Module 2- Essential SQL</a:t>
            </a:r>
          </a:p>
          <a:p>
            <a:pPr lvl="1"/>
            <a:r>
              <a:rPr lang="en-US" sz="2000" dirty="0"/>
              <a:t>Reference video course:</a:t>
            </a:r>
            <a:r>
              <a:rPr lang="it-IT" sz="2000" dirty="0">
                <a:hlinkClick r:id="rId3"/>
              </a:rPr>
              <a:t>https://www.linkedin.com/learning/sql-essential-training-2/installing-on-windows-part-i?u=50251009</a:t>
            </a:r>
            <a:endParaRPr lang="it-IT" sz="2000" dirty="0"/>
          </a:p>
          <a:p>
            <a:pPr lvl="1"/>
            <a:r>
              <a:rPr lang="it-IT" sz="2000" dirty="0"/>
              <a:t>Structure of the module: Viedeo watching, Q and A, exercises</a:t>
            </a:r>
          </a:p>
          <a:p>
            <a:pPr lvl="1"/>
            <a:r>
              <a:rPr lang="it-IT" sz="2000" dirty="0"/>
              <a:t>Troubleshooting (last 15-20 mins)</a:t>
            </a:r>
            <a:endParaRPr lang="en-US" sz="2000" dirty="0"/>
          </a:p>
          <a:p>
            <a:pPr marL="0" indent="0">
              <a:buNone/>
            </a:pPr>
            <a:endParaRPr lang="it-IT" sz="2400" dirty="0"/>
          </a:p>
        </p:txBody>
      </p:sp>
    </p:spTree>
    <p:extLst>
      <p:ext uri="{BB962C8B-B14F-4D97-AF65-F5344CB8AC3E}">
        <p14:creationId xmlns:p14="http://schemas.microsoft.com/office/powerpoint/2010/main" val="1912250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Actors and tasks</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387926" y="3302170"/>
            <a:ext cx="5711483" cy="3416320"/>
          </a:xfrm>
          <a:prstGeom prst="rect">
            <a:avLst/>
          </a:prstGeom>
          <a:noFill/>
        </p:spPr>
        <p:txBody>
          <a:bodyPr wrap="square" rtlCol="0">
            <a:spAutoFit/>
          </a:bodyPr>
          <a:lstStyle/>
          <a:p>
            <a:pPr marL="342900" indent="-342900">
              <a:buFont typeface="Arial" panose="020B0604020202020204" pitchFamily="34" charset="0"/>
              <a:buChar char="•"/>
            </a:pPr>
            <a:r>
              <a:rPr lang="it-IT" sz="2400" dirty="0"/>
              <a:t>Identify who will use the DB and what they will need from it</a:t>
            </a:r>
          </a:p>
          <a:p>
            <a:pPr marL="342900" indent="-342900">
              <a:buFont typeface="Arial" panose="020B0604020202020204" pitchFamily="34" charset="0"/>
              <a:buChar char="•"/>
            </a:pPr>
            <a:endParaRPr lang="it-IT" sz="2400" dirty="0"/>
          </a:p>
          <a:p>
            <a:pPr marL="342900" indent="-342900">
              <a:buFont typeface="Arial" panose="020B0604020202020204" pitchFamily="34" charset="0"/>
              <a:buChar char="•"/>
            </a:pPr>
            <a:r>
              <a:rPr lang="it-IT" sz="2400" dirty="0"/>
              <a:t>Identify the task that this/these actor/s will have to perform within the DB (this will help you with setting privileges afterwards)</a:t>
            </a:r>
          </a:p>
          <a:p>
            <a:pPr marL="342900" indent="-342900">
              <a:buFont typeface="Arial" panose="020B0604020202020204" pitchFamily="34" charset="0"/>
              <a:buChar char="•"/>
            </a:pPr>
            <a:endParaRPr lang="it-IT" sz="2400" dirty="0"/>
          </a:p>
          <a:p>
            <a:endParaRPr lang="it-IT" sz="2400" dirty="0"/>
          </a:p>
        </p:txBody>
      </p:sp>
      <p:pic>
        <p:nvPicPr>
          <p:cNvPr id="1028" name="Picture 4" descr="Image result for Actors meme&quot;">
            <a:extLst>
              <a:ext uri="{FF2B5EF4-FFF2-40B4-BE49-F238E27FC236}">
                <a16:creationId xmlns:a16="http://schemas.microsoft.com/office/drawing/2014/main" id="{AB93F6F3-1C2F-4B0A-9BBA-2FA1C4498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420413"/>
            <a:ext cx="4678973" cy="409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638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r>
              <a:rPr lang="en-US" kern="1200" dirty="0">
                <a:solidFill>
                  <a:srgbClr val="FFFFFF"/>
                </a:solidFill>
                <a:latin typeface="+mj-lt"/>
                <a:ea typeface="+mj-ea"/>
                <a:cs typeface="+mj-cs"/>
              </a:rPr>
              <a:t>Interview the Client or yourself if it is your DB</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430130" y="2528447"/>
            <a:ext cx="6383802" cy="4893647"/>
          </a:xfrm>
          <a:prstGeom prst="rect">
            <a:avLst/>
          </a:prstGeom>
          <a:noFill/>
        </p:spPr>
        <p:txBody>
          <a:bodyPr wrap="square" rtlCol="0">
            <a:spAutoFit/>
          </a:bodyPr>
          <a:lstStyle/>
          <a:p>
            <a:pPr marL="342900" indent="-342900">
              <a:buFont typeface="Arial" panose="020B0604020202020204" pitchFamily="34" charset="0"/>
              <a:buChar char="•"/>
            </a:pPr>
            <a:r>
              <a:rPr lang="it-IT" sz="2400" dirty="0"/>
              <a:t>General and specific questions </a:t>
            </a:r>
          </a:p>
          <a:p>
            <a:pPr marL="342900" indent="-342900">
              <a:buFont typeface="Arial" panose="020B0604020202020204" pitchFamily="34" charset="0"/>
              <a:buChar char="•"/>
            </a:pPr>
            <a:endParaRPr lang="it-IT" sz="2400" dirty="0"/>
          </a:p>
          <a:p>
            <a:pPr marL="342900" indent="-342900">
              <a:buFont typeface="Arial" panose="020B0604020202020204" pitchFamily="34" charset="0"/>
              <a:buChar char="•"/>
            </a:pPr>
            <a:r>
              <a:rPr lang="it-IT" sz="2400" dirty="0"/>
              <a:t>Identify the need and constraints that each portion of the DB will have to fulfill</a:t>
            </a:r>
          </a:p>
          <a:p>
            <a:pPr marL="342900" indent="-342900">
              <a:buFont typeface="Arial" panose="020B0604020202020204" pitchFamily="34" charset="0"/>
              <a:buChar char="•"/>
            </a:pPr>
            <a:endParaRPr lang="it-IT" sz="2400" dirty="0"/>
          </a:p>
          <a:p>
            <a:pPr marL="342900" indent="-342900">
              <a:buFont typeface="Arial" panose="020B0604020202020204" pitchFamily="34" charset="0"/>
              <a:buChar char="•"/>
            </a:pPr>
            <a:r>
              <a:rPr lang="it-IT" sz="2400" dirty="0"/>
              <a:t>Identify buisness rules e.g.</a:t>
            </a:r>
          </a:p>
          <a:p>
            <a:pPr marL="800100" lvl="1" indent="-342900">
              <a:buFont typeface="Arial" panose="020B0604020202020204" pitchFamily="34" charset="0"/>
              <a:buChar char="•"/>
            </a:pPr>
            <a:r>
              <a:rPr lang="it-IT" sz="2400" dirty="0"/>
              <a:t>Phone numbers must include the area code</a:t>
            </a:r>
          </a:p>
          <a:p>
            <a:pPr marL="800100" lvl="1" indent="-342900">
              <a:buFont typeface="Arial" panose="020B0604020202020204" pitchFamily="34" charset="0"/>
              <a:buChar char="•"/>
            </a:pPr>
            <a:r>
              <a:rPr lang="it-IT" sz="2400" dirty="0"/>
              <a:t>Zip code must allow internation address</a:t>
            </a:r>
          </a:p>
          <a:p>
            <a:pPr marL="800100" lvl="1" indent="-342900">
              <a:buFont typeface="Arial" panose="020B0604020202020204" pitchFamily="34" charset="0"/>
              <a:buChar char="•"/>
            </a:pPr>
            <a:r>
              <a:rPr lang="it-IT" sz="2400" dirty="0"/>
              <a:t>Proveniance of pottery can be unkonw</a:t>
            </a:r>
          </a:p>
          <a:p>
            <a:pPr marL="800100" lvl="1" indent="-342900">
              <a:buFont typeface="Arial" panose="020B0604020202020204" pitchFamily="34" charset="0"/>
              <a:buChar char="•"/>
            </a:pPr>
            <a:r>
              <a:rPr lang="it-IT" sz="2400" dirty="0"/>
              <a:t>Journal can have issue and number and need to be registered separately etc..</a:t>
            </a:r>
          </a:p>
          <a:p>
            <a:pPr marL="342900" indent="-342900">
              <a:buFont typeface="Arial" panose="020B0604020202020204" pitchFamily="34" charset="0"/>
              <a:buChar char="•"/>
            </a:pPr>
            <a:endParaRPr lang="it-IT" sz="2400" dirty="0"/>
          </a:p>
          <a:p>
            <a:endParaRPr lang="it-IT" sz="2400" dirty="0"/>
          </a:p>
        </p:txBody>
      </p:sp>
      <p:pic>
        <p:nvPicPr>
          <p:cNvPr id="2050" name="Picture 2" descr="Image result for interview meme">
            <a:extLst>
              <a:ext uri="{FF2B5EF4-FFF2-40B4-BE49-F238E27FC236}">
                <a16:creationId xmlns:a16="http://schemas.microsoft.com/office/drawing/2014/main" id="{76958663-8379-4FB7-9090-1F57B68C5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416345"/>
            <a:ext cx="4759989" cy="326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095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r>
              <a:rPr lang="en-US" kern="1200" dirty="0">
                <a:solidFill>
                  <a:srgbClr val="FFFFFF"/>
                </a:solidFill>
                <a:latin typeface="+mj-lt"/>
                <a:ea typeface="+mj-ea"/>
                <a:cs typeface="+mj-cs"/>
              </a:rPr>
              <a:t>Deal with historical data</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4403188" y="2693242"/>
            <a:ext cx="6383802" cy="3046988"/>
          </a:xfrm>
          <a:prstGeom prst="rect">
            <a:avLst/>
          </a:prstGeom>
          <a:noFill/>
        </p:spPr>
        <p:txBody>
          <a:bodyPr wrap="square" rtlCol="0">
            <a:spAutoFit/>
          </a:bodyPr>
          <a:lstStyle/>
          <a:p>
            <a:r>
              <a:rPr lang="it-IT" sz="2400" dirty="0"/>
              <a:t>How do I store all those data that changed and are nowadays not updated anymore?</a:t>
            </a:r>
          </a:p>
          <a:p>
            <a:endParaRPr lang="it-IT" sz="2400" dirty="0"/>
          </a:p>
          <a:p>
            <a:pPr marL="342900" indent="-342900">
              <a:buFont typeface="Arial" panose="020B0604020202020204" pitchFamily="34" charset="0"/>
              <a:buChar char="•"/>
            </a:pPr>
            <a:r>
              <a:rPr lang="it-IT" sz="2400" dirty="0"/>
              <a:t>Eg. Changes of prices, changes of address etc..</a:t>
            </a:r>
          </a:p>
          <a:p>
            <a:pPr marL="342900" indent="-342900">
              <a:buFont typeface="Arial" panose="020B0604020202020204" pitchFamily="34" charset="0"/>
              <a:buChar char="•"/>
            </a:pPr>
            <a:endParaRPr lang="it-IT" sz="2400" dirty="0"/>
          </a:p>
          <a:p>
            <a:r>
              <a:rPr lang="it-IT" sz="2400" dirty="0"/>
              <a:t>Understand what need to be stored and how (normally by adding a column to the table)</a:t>
            </a:r>
          </a:p>
          <a:p>
            <a:endParaRPr lang="it-IT" sz="2400" dirty="0"/>
          </a:p>
        </p:txBody>
      </p:sp>
      <p:pic>
        <p:nvPicPr>
          <p:cNvPr id="3074" name="Picture 2" descr="Image result for historical data meme&quot;">
            <a:extLst>
              <a:ext uri="{FF2B5EF4-FFF2-40B4-BE49-F238E27FC236}">
                <a16:creationId xmlns:a16="http://schemas.microsoft.com/office/drawing/2014/main" id="{490B33C8-37D5-4D66-AA5A-8AE206F61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388720"/>
            <a:ext cx="3287485" cy="4125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628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Exception and irregularities</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6527409" y="3302170"/>
            <a:ext cx="4797083" cy="2308324"/>
          </a:xfrm>
          <a:prstGeom prst="rect">
            <a:avLst/>
          </a:prstGeom>
          <a:noFill/>
        </p:spPr>
        <p:txBody>
          <a:bodyPr wrap="square" rtlCol="0">
            <a:spAutoFit/>
          </a:bodyPr>
          <a:lstStyle/>
          <a:p>
            <a:r>
              <a:rPr lang="it-IT" sz="2400" dirty="0"/>
              <a:t>Identify and manage possible irregular and exeption data </a:t>
            </a:r>
          </a:p>
          <a:p>
            <a:endParaRPr lang="it-IT" sz="2400" dirty="0"/>
          </a:p>
          <a:p>
            <a:r>
              <a:rPr lang="it-IT" sz="2400" dirty="0"/>
              <a:t>What need to be uniformise and what cannot and need to be stored as an exeption and how</a:t>
            </a:r>
          </a:p>
        </p:txBody>
      </p:sp>
      <p:pic>
        <p:nvPicPr>
          <p:cNvPr id="20484" name="Picture 4" descr="Image result for irregularities database meme&quot;">
            <a:extLst>
              <a:ext uri="{FF2B5EF4-FFF2-40B4-BE49-F238E27FC236}">
                <a16:creationId xmlns:a16="http://schemas.microsoft.com/office/drawing/2014/main" id="{05794AE6-9394-4337-AB07-A4415551E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580689"/>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377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321564" y="963877"/>
            <a:ext cx="4137826" cy="4930246"/>
          </a:xfrm>
        </p:spPr>
        <p:txBody>
          <a:bodyPr>
            <a:normAutofit/>
          </a:bodyPr>
          <a:lstStyle/>
          <a:p>
            <a:pPr marL="914400" indent="-914400">
              <a:buFont typeface="+mj-lt"/>
              <a:buAutoNum type="arabicPeriod" startAt="4"/>
            </a:pPr>
            <a:r>
              <a:rPr lang="en-US" dirty="0">
                <a:solidFill>
                  <a:schemeClr val="accent1"/>
                </a:solidFill>
              </a:rPr>
              <a:t>Developing the Conceptual data model</a:t>
            </a:r>
          </a:p>
        </p:txBody>
      </p: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28" y="1131759"/>
            <a:ext cx="6377769" cy="4930246"/>
          </a:xfrm>
        </p:spPr>
        <p:txBody>
          <a:bodyPr anchor="ctr">
            <a:normAutofit/>
          </a:bodyPr>
          <a:lstStyle/>
          <a:p>
            <a:pPr marL="514350" indent="-514350">
              <a:buFont typeface="+mj-lt"/>
              <a:buAutoNum type="alphaLcParenR"/>
            </a:pPr>
            <a:r>
              <a:rPr lang="en-US" dirty="0"/>
              <a:t>Understand entries and tables</a:t>
            </a:r>
          </a:p>
          <a:p>
            <a:pPr marL="514350" indent="-514350">
              <a:buFont typeface="+mj-lt"/>
              <a:buAutoNum type="alphaLcParenR"/>
            </a:pPr>
            <a:r>
              <a:rPr lang="en-US" dirty="0"/>
              <a:t>Develop relationship</a:t>
            </a:r>
          </a:p>
          <a:p>
            <a:pPr marL="514350" indent="-514350">
              <a:buFont typeface="+mj-lt"/>
              <a:buAutoNum type="alphaLcParenR"/>
            </a:pPr>
            <a:r>
              <a:rPr lang="en-US" dirty="0"/>
              <a:t>Develop subtypes and supertypes</a:t>
            </a:r>
          </a:p>
          <a:p>
            <a:pPr marL="514350" indent="-514350">
              <a:buFont typeface="+mj-lt"/>
              <a:buAutoNum type="alphaLcParenR"/>
            </a:pPr>
            <a:r>
              <a:rPr lang="en-US" dirty="0"/>
              <a:t>Use lookup tables</a:t>
            </a:r>
          </a:p>
          <a:p>
            <a:pPr marL="514350" indent="-514350">
              <a:buFont typeface="+mj-lt"/>
              <a:buAutoNum type="alphaLcParenR"/>
            </a:pPr>
            <a:r>
              <a:rPr lang="en-US" dirty="0"/>
              <a:t>Draft the initial data model</a:t>
            </a:r>
          </a:p>
          <a:p>
            <a:pPr marL="514350" indent="-514350">
              <a:buFont typeface="+mj-lt"/>
              <a:buAutoNum type="alphaLcParenR"/>
            </a:pPr>
            <a:endParaRPr lang="en-US" dirty="0"/>
          </a:p>
          <a:p>
            <a:endParaRPr lang="it-IT" sz="2400" dirty="0"/>
          </a:p>
        </p:txBody>
      </p:sp>
      <p:sp>
        <p:nvSpPr>
          <p:cNvPr id="5" name="Rectangle 4">
            <a:extLst>
              <a:ext uri="{FF2B5EF4-FFF2-40B4-BE49-F238E27FC236}">
                <a16:creationId xmlns:a16="http://schemas.microsoft.com/office/drawing/2014/main" id="{A785D5AA-F923-4815-BB6C-6F12EE733EC7}"/>
              </a:ext>
            </a:extLst>
          </p:cNvPr>
          <p:cNvSpPr/>
          <p:nvPr/>
        </p:nvSpPr>
        <p:spPr>
          <a:xfrm>
            <a:off x="0" y="5570957"/>
            <a:ext cx="12192000" cy="369332"/>
          </a:xfrm>
          <a:prstGeom prst="rect">
            <a:avLst/>
          </a:prstGeom>
        </p:spPr>
        <p:txBody>
          <a:bodyPr wrap="square">
            <a:spAutoFit/>
          </a:bodyPr>
          <a:lstStyle/>
          <a:p>
            <a:r>
              <a:rPr lang="it-IT" dirty="0">
                <a:hlinkClick r:id="rId2"/>
              </a:rPr>
              <a:t>https://www.linkedin.com/learning/learning-relational-databases-2/understand-entities-and-tables?u=50251009</a:t>
            </a:r>
            <a:endParaRPr lang="it-IT" dirty="0"/>
          </a:p>
        </p:txBody>
      </p:sp>
    </p:spTree>
    <p:extLst>
      <p:ext uri="{BB962C8B-B14F-4D97-AF65-F5344CB8AC3E}">
        <p14:creationId xmlns:p14="http://schemas.microsoft.com/office/powerpoint/2010/main" val="27179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dirty="0">
                <a:solidFill>
                  <a:srgbClr val="FFFFFF"/>
                </a:solidFill>
              </a:rPr>
              <a:t>Data model</a:t>
            </a:r>
            <a:endParaRPr lang="en-US" sz="4800" kern="1200" dirty="0">
              <a:solidFill>
                <a:srgbClr val="FFFFFF"/>
              </a:solidFill>
              <a:latin typeface="+mj-lt"/>
              <a:ea typeface="+mj-ea"/>
              <a:cs typeface="+mj-cs"/>
            </a:endParaRP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E950046-5481-48E0-B43C-3448402A6E3A}"/>
              </a:ext>
            </a:extLst>
          </p:cNvPr>
          <p:cNvPicPr>
            <a:picLocks noChangeAspect="1"/>
          </p:cNvPicPr>
          <p:nvPr/>
        </p:nvPicPr>
        <p:blipFill>
          <a:blip r:embed="rId2"/>
          <a:stretch>
            <a:fillRect/>
          </a:stretch>
        </p:blipFill>
        <p:spPr>
          <a:xfrm>
            <a:off x="5888344" y="-1"/>
            <a:ext cx="4947977" cy="6858001"/>
          </a:xfrm>
          <a:prstGeom prst="rect">
            <a:avLst/>
          </a:prstGeom>
        </p:spPr>
      </p:pic>
    </p:spTree>
    <p:extLst>
      <p:ext uri="{BB962C8B-B14F-4D97-AF65-F5344CB8AC3E}">
        <p14:creationId xmlns:p14="http://schemas.microsoft.com/office/powerpoint/2010/main" val="1771497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Define your tables and connection</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pepe silvia meme&quot;">
            <a:extLst>
              <a:ext uri="{FF2B5EF4-FFF2-40B4-BE49-F238E27FC236}">
                <a16:creationId xmlns:a16="http://schemas.microsoft.com/office/drawing/2014/main" id="{237BA160-3E9E-4445-859D-0323664B8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542822"/>
            <a:ext cx="5092504" cy="38193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4C9F5D-7886-4E36-9923-1CAB515FCA1E}"/>
              </a:ext>
            </a:extLst>
          </p:cNvPr>
          <p:cNvSpPr txBox="1"/>
          <p:nvPr/>
        </p:nvSpPr>
        <p:spPr>
          <a:xfrm>
            <a:off x="6096000" y="3100599"/>
            <a:ext cx="3967089" cy="1569660"/>
          </a:xfrm>
          <a:prstGeom prst="rect">
            <a:avLst/>
          </a:prstGeom>
          <a:noFill/>
        </p:spPr>
        <p:txBody>
          <a:bodyPr wrap="square" rtlCol="0">
            <a:spAutoFit/>
          </a:bodyPr>
          <a:lstStyle/>
          <a:p>
            <a:r>
              <a:rPr lang="it-IT" sz="2400" dirty="0"/>
              <a:t>Use what ever is easier for you but do not get too carry away you can always modify afterwards!!!</a:t>
            </a:r>
          </a:p>
        </p:txBody>
      </p:sp>
    </p:spTree>
    <p:extLst>
      <p:ext uri="{BB962C8B-B14F-4D97-AF65-F5344CB8AC3E}">
        <p14:creationId xmlns:p14="http://schemas.microsoft.com/office/powerpoint/2010/main" val="3866329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Identify relationships</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892893" y="2362381"/>
            <a:ext cx="4797083" cy="1569660"/>
          </a:xfrm>
          <a:prstGeom prst="rect">
            <a:avLst/>
          </a:prstGeom>
          <a:noFill/>
        </p:spPr>
        <p:txBody>
          <a:bodyPr wrap="square" rtlCol="0">
            <a:spAutoFit/>
          </a:bodyPr>
          <a:lstStyle/>
          <a:p>
            <a:r>
              <a:rPr lang="it-IT" sz="2400" dirty="0"/>
              <a:t>How are you data related one to the other</a:t>
            </a:r>
          </a:p>
          <a:p>
            <a:r>
              <a:rPr lang="it-IT" sz="2400" dirty="0"/>
              <a:t>Identify which column can link the 2 tables (identify unique identifiers)</a:t>
            </a:r>
          </a:p>
        </p:txBody>
      </p:sp>
      <p:pic>
        <p:nvPicPr>
          <p:cNvPr id="11" name="Picture 2" descr="Image result for pizza relationship quotes&quot;">
            <a:extLst>
              <a:ext uri="{FF2B5EF4-FFF2-40B4-BE49-F238E27FC236}">
                <a16:creationId xmlns:a16="http://schemas.microsoft.com/office/drawing/2014/main" id="{3CF1C78D-CCD3-4F58-A71E-7D7FE7491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310834"/>
            <a:ext cx="4558748" cy="44803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A22F876-C0A4-47CE-918B-B0AE8232BAB2}"/>
              </a:ext>
            </a:extLst>
          </p:cNvPr>
          <p:cNvSpPr/>
          <p:nvPr/>
        </p:nvSpPr>
        <p:spPr>
          <a:xfrm>
            <a:off x="5892893" y="4106680"/>
            <a:ext cx="6096000" cy="1938992"/>
          </a:xfrm>
          <a:prstGeom prst="rect">
            <a:avLst/>
          </a:prstGeom>
        </p:spPr>
        <p:txBody>
          <a:bodyPr numCol="2">
            <a:spAutoFit/>
          </a:bodyPr>
          <a:lstStyle/>
          <a:p>
            <a:endParaRPr lang="it-IT" sz="2400" dirty="0"/>
          </a:p>
          <a:p>
            <a:r>
              <a:rPr lang="it-IT" sz="2400" dirty="0"/>
              <a:t>Cardinality </a:t>
            </a:r>
          </a:p>
          <a:p>
            <a:r>
              <a:rPr lang="it-IT" sz="2400" dirty="0"/>
              <a:t>1 to 1 </a:t>
            </a:r>
          </a:p>
          <a:p>
            <a:r>
              <a:rPr lang="it-IT" sz="2400" dirty="0"/>
              <a:t>1 to N</a:t>
            </a:r>
          </a:p>
          <a:p>
            <a:r>
              <a:rPr lang="it-IT" sz="2400" dirty="0"/>
              <a:t>N to N</a:t>
            </a:r>
          </a:p>
          <a:p>
            <a:endParaRPr lang="it-IT" sz="2400" dirty="0"/>
          </a:p>
          <a:p>
            <a:r>
              <a:rPr lang="it-IT" sz="2400" dirty="0"/>
              <a:t>Optionality</a:t>
            </a:r>
          </a:p>
          <a:p>
            <a:r>
              <a:rPr lang="it-IT" sz="2400" dirty="0"/>
              <a:t>1..</a:t>
            </a:r>
          </a:p>
          <a:p>
            <a:r>
              <a:rPr lang="it-IT" sz="2400" dirty="0"/>
              <a:t>0.. </a:t>
            </a:r>
          </a:p>
        </p:txBody>
      </p:sp>
    </p:spTree>
    <p:extLst>
      <p:ext uri="{BB962C8B-B14F-4D97-AF65-F5344CB8AC3E}">
        <p14:creationId xmlns:p14="http://schemas.microsoft.com/office/powerpoint/2010/main" val="482336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Create Subtypes and Supertypes</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66D9A0-C326-40ED-8E25-DE13D15BB522}"/>
              </a:ext>
            </a:extLst>
          </p:cNvPr>
          <p:cNvSpPr/>
          <p:nvPr/>
        </p:nvSpPr>
        <p:spPr>
          <a:xfrm>
            <a:off x="5313528" y="2444677"/>
            <a:ext cx="6096000" cy="2677656"/>
          </a:xfrm>
          <a:prstGeom prst="rect">
            <a:avLst/>
          </a:prstGeom>
        </p:spPr>
        <p:txBody>
          <a:bodyPr>
            <a:spAutoFit/>
          </a:bodyPr>
          <a:lstStyle/>
          <a:p>
            <a:r>
              <a:rPr lang="en-US" sz="2400" b="0" i="0" dirty="0">
                <a:effectLst/>
              </a:rPr>
              <a:t>A </a:t>
            </a:r>
            <a:r>
              <a:rPr lang="en-US" sz="2400" b="1" i="0" dirty="0">
                <a:effectLst/>
              </a:rPr>
              <a:t>supertype</a:t>
            </a:r>
            <a:r>
              <a:rPr lang="en-US" sz="2400" b="0" i="0" dirty="0">
                <a:effectLst/>
              </a:rPr>
              <a:t> is a generic entity type that has a relationship with one or more </a:t>
            </a:r>
            <a:r>
              <a:rPr lang="en-US" sz="2400" b="1" i="0" dirty="0">
                <a:effectLst/>
              </a:rPr>
              <a:t>subtypes</a:t>
            </a:r>
            <a:r>
              <a:rPr lang="en-US" sz="2400" b="0" i="0" dirty="0">
                <a:effectLst/>
              </a:rPr>
              <a:t>. A </a:t>
            </a:r>
            <a:r>
              <a:rPr lang="en-US" sz="2400" b="1" i="0" dirty="0">
                <a:effectLst/>
              </a:rPr>
              <a:t>subtype</a:t>
            </a:r>
            <a:r>
              <a:rPr lang="en-US" sz="2400" b="0" i="0" dirty="0">
                <a:effectLst/>
              </a:rPr>
              <a:t> is a sub-grouping of the entities in an entity type that is meaningful to the organization and that shares common attributes or relationships distinct from other subgroups.</a:t>
            </a:r>
            <a:endParaRPr lang="it-IT" sz="2400" dirty="0"/>
          </a:p>
        </p:txBody>
      </p:sp>
      <p:pic>
        <p:nvPicPr>
          <p:cNvPr id="21506" name="Picture 2" descr="Image result for supertypes and subtypes in database&quot;">
            <a:extLst>
              <a:ext uri="{FF2B5EF4-FFF2-40B4-BE49-F238E27FC236}">
                <a16:creationId xmlns:a16="http://schemas.microsoft.com/office/drawing/2014/main" id="{243FC932-8FE0-469A-84C7-326EFFD2B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783590"/>
            <a:ext cx="4044215" cy="304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309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dirty="0">
                <a:solidFill>
                  <a:schemeClr val="bg1"/>
                </a:solidFill>
              </a:rPr>
              <a:t>Lookup table</a:t>
            </a:r>
            <a:endParaRPr lang="en-US" sz="4800" kern="1200" dirty="0">
              <a:solidFill>
                <a:srgbClr val="FFFFFF"/>
              </a:solidFill>
              <a:latin typeface="+mj-lt"/>
              <a:ea typeface="+mj-ea"/>
              <a:cs typeface="+mj-cs"/>
            </a:endParaRP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749EA3-643D-4F8A-8D8E-ED9C344758EB}"/>
              </a:ext>
            </a:extLst>
          </p:cNvPr>
          <p:cNvSpPr/>
          <p:nvPr/>
        </p:nvSpPr>
        <p:spPr>
          <a:xfrm>
            <a:off x="5006544" y="3410953"/>
            <a:ext cx="6713151" cy="2086725"/>
          </a:xfrm>
          <a:prstGeom prst="rect">
            <a:avLst/>
          </a:prstGeom>
        </p:spPr>
        <p:txBody>
          <a:bodyPr wrap="square">
            <a:spAutoFit/>
          </a:bodyPr>
          <a:lstStyle/>
          <a:p>
            <a:pPr>
              <a:lnSpc>
                <a:spcPct val="90000"/>
              </a:lnSpc>
              <a:spcAft>
                <a:spcPts val="600"/>
              </a:spcAft>
            </a:pPr>
            <a:r>
              <a:rPr lang="en-US" sz="2400" b="1" dirty="0"/>
              <a:t>Lookup table</a:t>
            </a:r>
            <a:r>
              <a:rPr lang="en-US" sz="2400" dirty="0"/>
              <a:t>. An array or matrix of data that contains items that are searched. </a:t>
            </a:r>
            <a:r>
              <a:rPr lang="en-US" sz="2400" b="1" dirty="0"/>
              <a:t>Lookup tables</a:t>
            </a:r>
            <a:r>
              <a:rPr lang="en-US" sz="2400" dirty="0"/>
              <a:t> may be arranged as key-value pairs, where the keys are the data items being searched (looked </a:t>
            </a:r>
            <a:r>
              <a:rPr lang="en-US" sz="2400" b="1" dirty="0"/>
              <a:t>up</a:t>
            </a:r>
            <a:r>
              <a:rPr lang="en-US" sz="2400" dirty="0"/>
              <a:t>) and the values are either the actual data or pointers to where the data are located.</a:t>
            </a:r>
          </a:p>
        </p:txBody>
      </p:sp>
      <p:pic>
        <p:nvPicPr>
          <p:cNvPr id="8" name="Picture 2" descr="Image result for drop down table excel&quot;">
            <a:extLst>
              <a:ext uri="{FF2B5EF4-FFF2-40B4-BE49-F238E27FC236}">
                <a16:creationId xmlns:a16="http://schemas.microsoft.com/office/drawing/2014/main" id="{45A69C00-8585-45B2-B4BA-669C307D97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6544" y="321177"/>
            <a:ext cx="6542117" cy="248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86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Relational Databases and SQL:</a:t>
            </a:r>
            <a:br>
              <a:rPr lang="it-IT" sz="4800" dirty="0">
                <a:solidFill>
                  <a:schemeClr val="accent1"/>
                </a:solidFill>
              </a:rPr>
            </a:br>
            <a:r>
              <a:rPr lang="it-IT" sz="3600" dirty="0">
                <a:solidFill>
                  <a:schemeClr val="accent1"/>
                </a:solidFill>
              </a:rPr>
              <a:t>Structure of the course</a:t>
            </a:r>
            <a:endParaRPr lang="it-IT" sz="48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9546DA-8B3B-4285-983F-A7F8F387A3AC}"/>
              </a:ext>
            </a:extLst>
          </p:cNvPr>
          <p:cNvSpPr>
            <a:spLocks noGrp="1"/>
          </p:cNvSpPr>
          <p:nvPr>
            <p:ph idx="1"/>
          </p:nvPr>
        </p:nvSpPr>
        <p:spPr>
          <a:xfrm>
            <a:off x="4976031" y="963876"/>
            <a:ext cx="6377769" cy="5574083"/>
          </a:xfrm>
        </p:spPr>
        <p:txBody>
          <a:bodyPr anchor="ctr">
            <a:normAutofit lnSpcReduction="10000"/>
          </a:bodyPr>
          <a:lstStyle/>
          <a:p>
            <a:pPr marL="0" indent="0">
              <a:buNone/>
            </a:pPr>
            <a:r>
              <a:rPr lang="en-US" sz="3200" dirty="0"/>
              <a:t>AIMS of this training: Module 1- Relational Database theory</a:t>
            </a:r>
          </a:p>
          <a:p>
            <a:pPr marL="0" indent="0">
              <a:buNone/>
            </a:pPr>
            <a:endParaRPr lang="en-US" sz="3200" dirty="0"/>
          </a:p>
          <a:p>
            <a:r>
              <a:rPr lang="en-US" dirty="0"/>
              <a:t>Basics of relational database design</a:t>
            </a:r>
          </a:p>
          <a:p>
            <a:r>
              <a:rPr lang="en-US" dirty="0"/>
              <a:t>Learn how to prevent data anomalies</a:t>
            </a:r>
          </a:p>
          <a:p>
            <a:r>
              <a:rPr lang="en-US" dirty="0"/>
              <a:t>Requirements to plan your design</a:t>
            </a:r>
          </a:p>
          <a:p>
            <a:r>
              <a:rPr lang="en-US" dirty="0"/>
              <a:t>develop a conceptual data model—translating your ideas into components like tables, relationships, queries, and views. </a:t>
            </a:r>
          </a:p>
          <a:p>
            <a:r>
              <a:rPr lang="en-US" dirty="0"/>
              <a:t>Logical design considerations that can help you construct a database that is easy to maintain.</a:t>
            </a:r>
            <a:endParaRPr lang="it-IT" sz="2400" dirty="0"/>
          </a:p>
        </p:txBody>
      </p:sp>
    </p:spTree>
    <p:extLst>
      <p:ext uri="{BB962C8B-B14F-4D97-AF65-F5344CB8AC3E}">
        <p14:creationId xmlns:p14="http://schemas.microsoft.com/office/powerpoint/2010/main" val="376518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321564" y="963877"/>
            <a:ext cx="4137826" cy="4930246"/>
          </a:xfrm>
        </p:spPr>
        <p:txBody>
          <a:bodyPr>
            <a:normAutofit/>
          </a:bodyPr>
          <a:lstStyle/>
          <a:p>
            <a:pPr marL="914400" indent="-914400">
              <a:buFont typeface="+mj-lt"/>
              <a:buAutoNum type="arabicPeriod" startAt="5"/>
            </a:pPr>
            <a:r>
              <a:rPr lang="en-US" dirty="0" err="1">
                <a:solidFill>
                  <a:schemeClr val="accent1"/>
                </a:solidFill>
              </a:rPr>
              <a:t>Normalising</a:t>
            </a:r>
            <a:r>
              <a:rPr lang="en-US" dirty="0">
                <a:solidFill>
                  <a:schemeClr val="accent1"/>
                </a:solidFill>
              </a:rPr>
              <a:t> your data</a:t>
            </a:r>
          </a:p>
        </p:txBody>
      </p: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28" y="1131759"/>
            <a:ext cx="6377769" cy="4930246"/>
          </a:xfrm>
        </p:spPr>
        <p:txBody>
          <a:bodyPr anchor="ctr">
            <a:normAutofit/>
          </a:bodyPr>
          <a:lstStyle/>
          <a:p>
            <a:pPr marL="514350" indent="-514350">
              <a:buFont typeface="+mj-lt"/>
              <a:buAutoNum type="alphaLcParenR"/>
            </a:pPr>
            <a:r>
              <a:rPr lang="en-US" dirty="0"/>
              <a:t>Identify key fields</a:t>
            </a:r>
          </a:p>
          <a:p>
            <a:pPr marL="514350" indent="-514350">
              <a:buFont typeface="+mj-lt"/>
              <a:buAutoNum type="alphaLcParenR"/>
            </a:pPr>
            <a:r>
              <a:rPr lang="en-US" dirty="0"/>
              <a:t>First normal form</a:t>
            </a:r>
          </a:p>
          <a:p>
            <a:pPr marL="514350" indent="-514350">
              <a:buFont typeface="+mj-lt"/>
              <a:buAutoNum type="alphaLcParenR"/>
            </a:pPr>
            <a:r>
              <a:rPr lang="en-US" dirty="0"/>
              <a:t>Second normal form</a:t>
            </a:r>
          </a:p>
          <a:p>
            <a:pPr marL="514350" indent="-514350">
              <a:buFont typeface="+mj-lt"/>
              <a:buAutoNum type="alphaLcParenR"/>
            </a:pPr>
            <a:r>
              <a:rPr lang="en-US" dirty="0"/>
              <a:t>Third normal form</a:t>
            </a:r>
          </a:p>
          <a:p>
            <a:pPr marL="514350" indent="-514350">
              <a:buFont typeface="+mj-lt"/>
              <a:buAutoNum type="alphaLcParenR"/>
            </a:pPr>
            <a:r>
              <a:rPr lang="en-US" dirty="0" err="1"/>
              <a:t>Denormalisation</a:t>
            </a:r>
            <a:endParaRPr lang="en-US" dirty="0"/>
          </a:p>
          <a:p>
            <a:pPr marL="514350" indent="-514350">
              <a:buFont typeface="+mj-lt"/>
              <a:buAutoNum type="alphaLcParenR"/>
            </a:pPr>
            <a:endParaRPr lang="en-US" dirty="0"/>
          </a:p>
          <a:p>
            <a:endParaRPr lang="it-IT" sz="2400" dirty="0"/>
          </a:p>
        </p:txBody>
      </p:sp>
      <p:sp>
        <p:nvSpPr>
          <p:cNvPr id="5" name="Rectangle 4">
            <a:extLst>
              <a:ext uri="{FF2B5EF4-FFF2-40B4-BE49-F238E27FC236}">
                <a16:creationId xmlns:a16="http://schemas.microsoft.com/office/drawing/2014/main" id="{A785D5AA-F923-4815-BB6C-6F12EE733EC7}"/>
              </a:ext>
            </a:extLst>
          </p:cNvPr>
          <p:cNvSpPr/>
          <p:nvPr/>
        </p:nvSpPr>
        <p:spPr>
          <a:xfrm>
            <a:off x="622852" y="5726241"/>
            <a:ext cx="12192000" cy="369332"/>
          </a:xfrm>
          <a:prstGeom prst="rect">
            <a:avLst/>
          </a:prstGeom>
        </p:spPr>
        <p:txBody>
          <a:bodyPr wrap="square">
            <a:spAutoFit/>
          </a:bodyPr>
          <a:lstStyle/>
          <a:p>
            <a:r>
              <a:rPr lang="it-IT" dirty="0">
                <a:hlinkClick r:id="rId2"/>
              </a:rPr>
              <a:t>https://www.linkedin.com/learning/learning-relational-databases-2/identify-key-fields?u=50251009</a:t>
            </a:r>
            <a:endParaRPr lang="it-IT" dirty="0"/>
          </a:p>
        </p:txBody>
      </p:sp>
    </p:spTree>
    <p:extLst>
      <p:ext uri="{BB962C8B-B14F-4D97-AF65-F5344CB8AC3E}">
        <p14:creationId xmlns:p14="http://schemas.microsoft.com/office/powerpoint/2010/main" val="2606077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Identify Key field</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3286539" y="2362381"/>
            <a:ext cx="8527393" cy="3785652"/>
          </a:xfrm>
          <a:prstGeom prst="rect">
            <a:avLst/>
          </a:prstGeom>
          <a:noFill/>
        </p:spPr>
        <p:txBody>
          <a:bodyPr wrap="square" rtlCol="0">
            <a:spAutoFit/>
          </a:bodyPr>
          <a:lstStyle/>
          <a:p>
            <a:r>
              <a:rPr lang="it-IT" sz="2400" dirty="0"/>
              <a:t>For each table identify the unique identifier  of a row – that value would be your primary key</a:t>
            </a:r>
          </a:p>
          <a:p>
            <a:endParaRPr lang="it-IT" sz="2400" dirty="0"/>
          </a:p>
          <a:p>
            <a:r>
              <a:rPr lang="it-IT" sz="2400" dirty="0"/>
              <a:t>Primary Key rules</a:t>
            </a:r>
          </a:p>
          <a:p>
            <a:pPr marL="800100" lvl="1" indent="-342900">
              <a:buFont typeface="Arial" panose="020B0604020202020204" pitchFamily="34" charset="0"/>
              <a:buChar char="•"/>
            </a:pPr>
            <a:r>
              <a:rPr lang="it-IT" sz="2400" dirty="0"/>
              <a:t>Must be unique</a:t>
            </a:r>
          </a:p>
          <a:p>
            <a:pPr marL="800100" lvl="1" indent="-342900">
              <a:buFont typeface="Arial" panose="020B0604020202020204" pitchFamily="34" charset="0"/>
              <a:buChar char="•"/>
            </a:pPr>
            <a:r>
              <a:rPr lang="it-IT" sz="2400" dirty="0"/>
              <a:t>Cannot be left blank</a:t>
            </a:r>
          </a:p>
          <a:p>
            <a:pPr marL="800100" lvl="1" indent="-342900">
              <a:buFont typeface="Arial" panose="020B0604020202020204" pitchFamily="34" charset="0"/>
              <a:buChar char="•"/>
            </a:pPr>
            <a:r>
              <a:rPr lang="it-IT" sz="2400" dirty="0"/>
              <a:t>Must be filled when the record is created</a:t>
            </a:r>
          </a:p>
          <a:p>
            <a:pPr marL="800100" lvl="1" indent="-342900">
              <a:buFont typeface="Arial" panose="020B0604020202020204" pitchFamily="34" charset="0"/>
              <a:buChar char="•"/>
            </a:pPr>
            <a:r>
              <a:rPr lang="it-IT" sz="2400" dirty="0"/>
              <a:t>Value cannot change</a:t>
            </a:r>
          </a:p>
          <a:p>
            <a:pPr marL="342900" indent="-342900">
              <a:buFont typeface="Arial" panose="020B0604020202020204" pitchFamily="34" charset="0"/>
              <a:buChar char="•"/>
            </a:pPr>
            <a:endParaRPr lang="it-IT" sz="2400" dirty="0"/>
          </a:p>
          <a:p>
            <a:endParaRPr lang="it-IT" sz="2400" dirty="0"/>
          </a:p>
        </p:txBody>
      </p:sp>
      <p:pic>
        <p:nvPicPr>
          <p:cNvPr id="5122" name="Picture 2" descr="Image result for Key&quot;">
            <a:extLst>
              <a:ext uri="{FF2B5EF4-FFF2-40B4-BE49-F238E27FC236}">
                <a16:creationId xmlns:a16="http://schemas.microsoft.com/office/drawing/2014/main" id="{ED975C97-1443-46E5-9797-A26084F05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474865"/>
            <a:ext cx="1831732" cy="398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911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Types of primary keys and foreign key</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3286539" y="2362381"/>
            <a:ext cx="8527393" cy="3785652"/>
          </a:xfrm>
          <a:prstGeom prst="rect">
            <a:avLst/>
          </a:prstGeom>
          <a:noFill/>
        </p:spPr>
        <p:txBody>
          <a:bodyPr wrap="square" rtlCol="0">
            <a:spAutoFit/>
          </a:bodyPr>
          <a:lstStyle/>
          <a:p>
            <a:endParaRPr lang="it-IT" sz="2400" dirty="0"/>
          </a:p>
          <a:p>
            <a:r>
              <a:rPr lang="it-IT" sz="2400" dirty="0"/>
              <a:t>Primary Key type</a:t>
            </a:r>
          </a:p>
          <a:p>
            <a:pPr marL="800100" lvl="1" indent="-342900">
              <a:buFont typeface="Arial" panose="020B0604020202020204" pitchFamily="34" charset="0"/>
              <a:buChar char="•"/>
            </a:pPr>
            <a:r>
              <a:rPr lang="it-IT" sz="2400" dirty="0"/>
              <a:t>Natural (one field in your table can work as PK)</a:t>
            </a:r>
          </a:p>
          <a:p>
            <a:pPr marL="800100" lvl="1" indent="-342900">
              <a:buFont typeface="Arial" panose="020B0604020202020204" pitchFamily="34" charset="0"/>
              <a:buChar char="•"/>
            </a:pPr>
            <a:r>
              <a:rPr lang="it-IT" sz="2400" dirty="0"/>
              <a:t>Surrogate (additional field normaly autopopulated by your DB)</a:t>
            </a:r>
          </a:p>
          <a:p>
            <a:pPr marL="800100" lvl="1" indent="-342900">
              <a:buFont typeface="Arial" panose="020B0604020202020204" pitchFamily="34" charset="0"/>
              <a:buChar char="•"/>
            </a:pPr>
            <a:r>
              <a:rPr lang="it-IT" sz="2400" dirty="0"/>
              <a:t>Composed (combination of 2 or more field)</a:t>
            </a:r>
          </a:p>
          <a:p>
            <a:endParaRPr lang="it-IT" sz="2400" dirty="0"/>
          </a:p>
          <a:p>
            <a:r>
              <a:rPr lang="it-IT" sz="2400" dirty="0"/>
              <a:t>Foreing Key – correspondent key on the satellite table </a:t>
            </a:r>
          </a:p>
          <a:p>
            <a:pPr marL="342900" indent="-342900">
              <a:buFont typeface="Arial" panose="020B0604020202020204" pitchFamily="34" charset="0"/>
              <a:buChar char="•"/>
            </a:pPr>
            <a:endParaRPr lang="it-IT" sz="2400" dirty="0"/>
          </a:p>
          <a:p>
            <a:endParaRPr lang="it-IT" sz="2400" dirty="0"/>
          </a:p>
        </p:txBody>
      </p:sp>
      <p:pic>
        <p:nvPicPr>
          <p:cNvPr id="5122" name="Picture 2" descr="Image result for Key&quot;">
            <a:extLst>
              <a:ext uri="{FF2B5EF4-FFF2-40B4-BE49-F238E27FC236}">
                <a16:creationId xmlns:a16="http://schemas.microsoft.com/office/drawing/2014/main" id="{ED975C97-1443-46E5-9797-A26084F05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474865"/>
            <a:ext cx="1831732" cy="398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081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First normal form</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632174" y="2702022"/>
            <a:ext cx="5724939" cy="3416320"/>
          </a:xfrm>
          <a:prstGeom prst="rect">
            <a:avLst/>
          </a:prstGeom>
          <a:noFill/>
        </p:spPr>
        <p:txBody>
          <a:bodyPr wrap="square" rtlCol="0">
            <a:spAutoFit/>
          </a:bodyPr>
          <a:lstStyle/>
          <a:p>
            <a:r>
              <a:rPr lang="en-US" sz="2800" dirty="0"/>
              <a:t>A relation is in first normal form if and only if the domain of each attribute contains only atomic (indivisible) values, and the value of each attribute contains only a single value from that domain.</a:t>
            </a:r>
          </a:p>
          <a:p>
            <a:endParaRPr lang="it-IT" sz="2000" dirty="0"/>
          </a:p>
          <a:p>
            <a:r>
              <a:rPr lang="it-IT" sz="2000" dirty="0"/>
              <a:t>Not name and surname but only name e.g.</a:t>
            </a:r>
            <a:endParaRPr lang="en-US" sz="2800" dirty="0"/>
          </a:p>
        </p:txBody>
      </p:sp>
      <p:pic>
        <p:nvPicPr>
          <p:cNvPr id="8194" name="Picture 2" descr="Image result for normal form meme&quot;">
            <a:extLst>
              <a:ext uri="{FF2B5EF4-FFF2-40B4-BE49-F238E27FC236}">
                <a16:creationId xmlns:a16="http://schemas.microsoft.com/office/drawing/2014/main" id="{C4D8754A-3104-4CC9-B4ED-F98C75E53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702022"/>
            <a:ext cx="5089872" cy="381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289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Second normal form</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4349123" y="2362381"/>
            <a:ext cx="7464809" cy="2462213"/>
          </a:xfrm>
          <a:prstGeom prst="rect">
            <a:avLst/>
          </a:prstGeom>
          <a:noFill/>
        </p:spPr>
        <p:txBody>
          <a:bodyPr wrap="square" rtlCol="0">
            <a:spAutoFit/>
          </a:bodyPr>
          <a:lstStyle/>
          <a:p>
            <a:r>
              <a:rPr lang="en-US" sz="2200" dirty="0"/>
              <a:t>A relation is in the second normal form if it fulfills the following two requirements:</a:t>
            </a:r>
          </a:p>
          <a:p>
            <a:endParaRPr lang="en-US" sz="2200" dirty="0"/>
          </a:p>
          <a:p>
            <a:pPr marL="342900" indent="-342900">
              <a:buFont typeface="+mj-lt"/>
              <a:buAutoNum type="arabicPeriod"/>
            </a:pPr>
            <a:r>
              <a:rPr lang="en-US" sz="2200" dirty="0"/>
              <a:t>It is in first normal form.</a:t>
            </a:r>
          </a:p>
          <a:p>
            <a:pPr marL="342900" indent="-342900">
              <a:buFont typeface="+mj-lt"/>
              <a:buAutoNum type="arabicPeriod"/>
            </a:pPr>
            <a:r>
              <a:rPr lang="en-US" sz="2200" dirty="0"/>
              <a:t>All the fields in the primary key are required to determine the other non-key fields</a:t>
            </a:r>
          </a:p>
          <a:p>
            <a:pPr marL="342900" indent="-342900">
              <a:buFont typeface="+mj-lt"/>
              <a:buAutoNum type="arabicPeriod"/>
            </a:pPr>
            <a:endParaRPr lang="en-US" sz="2200" dirty="0"/>
          </a:p>
        </p:txBody>
      </p:sp>
      <p:pic>
        <p:nvPicPr>
          <p:cNvPr id="9218" name="Picture 2" descr="Image result for normal form meme&quot;">
            <a:extLst>
              <a:ext uri="{FF2B5EF4-FFF2-40B4-BE49-F238E27FC236}">
                <a16:creationId xmlns:a16="http://schemas.microsoft.com/office/drawing/2014/main" id="{9E573C71-CB52-4E42-954C-5694702C3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362381"/>
            <a:ext cx="3971055" cy="30013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63970E-6725-4261-80B3-E00E03BAF20E}"/>
              </a:ext>
            </a:extLst>
          </p:cNvPr>
          <p:cNvSpPr/>
          <p:nvPr/>
        </p:nvSpPr>
        <p:spPr>
          <a:xfrm>
            <a:off x="378068" y="5485079"/>
            <a:ext cx="11562141" cy="830997"/>
          </a:xfrm>
          <a:prstGeom prst="rect">
            <a:avLst/>
          </a:prstGeom>
        </p:spPr>
        <p:txBody>
          <a:bodyPr wrap="square">
            <a:spAutoFit/>
          </a:bodyPr>
          <a:lstStyle/>
          <a:p>
            <a:r>
              <a:rPr lang="en-US" sz="2400" dirty="0"/>
              <a:t>Put simply, a relation is in 2NF if it is in 1NF and every non-prime attribute of the relation is dependent on the whole of every candidate key. </a:t>
            </a:r>
          </a:p>
        </p:txBody>
      </p:sp>
    </p:spTree>
    <p:extLst>
      <p:ext uri="{BB962C8B-B14F-4D97-AF65-F5344CB8AC3E}">
        <p14:creationId xmlns:p14="http://schemas.microsoft.com/office/powerpoint/2010/main" val="2447276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Third normal form</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4225180" y="2527134"/>
            <a:ext cx="7588753" cy="4154984"/>
          </a:xfrm>
          <a:prstGeom prst="rect">
            <a:avLst/>
          </a:prstGeom>
          <a:noFill/>
        </p:spPr>
        <p:txBody>
          <a:bodyPr wrap="square" rtlCol="0">
            <a:spAutoFit/>
          </a:bodyPr>
          <a:lstStyle/>
          <a:p>
            <a:pPr marL="342900" indent="-342900">
              <a:buFont typeface="+mj-lt"/>
              <a:buAutoNum type="arabicPeriod"/>
            </a:pPr>
            <a:r>
              <a:rPr lang="en-US" sz="2200" dirty="0"/>
              <a:t>The entity is in second normal form.</a:t>
            </a:r>
          </a:p>
          <a:p>
            <a:pPr marL="342900" indent="-342900">
              <a:buFont typeface="+mj-lt"/>
              <a:buAutoNum type="arabicPeriod"/>
            </a:pPr>
            <a:r>
              <a:rPr lang="en-US" sz="2200" dirty="0"/>
              <a:t>No non-key attribute is transitively dependent on any key i.e.: no non-key attribute depends on other non-key attributes. All the non-key attributes must depend only on the primary keys.</a:t>
            </a:r>
          </a:p>
          <a:p>
            <a:endParaRPr lang="en-US" sz="2200" dirty="0"/>
          </a:p>
          <a:p>
            <a:endParaRPr lang="en-US" sz="2200" dirty="0"/>
          </a:p>
          <a:p>
            <a:r>
              <a:rPr lang="en-US" sz="2200" dirty="0"/>
              <a:t>3NF was designed to:</a:t>
            </a:r>
          </a:p>
          <a:p>
            <a:pPr marL="285750" indent="-285750">
              <a:buFont typeface="Arial" panose="020B0604020202020204" pitchFamily="34" charset="0"/>
              <a:buChar char="•"/>
            </a:pPr>
            <a:r>
              <a:rPr lang="en-US" sz="2200" dirty="0"/>
              <a:t>eliminate undesirable data anomalies;</a:t>
            </a:r>
          </a:p>
          <a:p>
            <a:pPr marL="285750" indent="-285750">
              <a:buFont typeface="Arial" panose="020B0604020202020204" pitchFamily="34" charset="0"/>
              <a:buChar char="•"/>
            </a:pPr>
            <a:r>
              <a:rPr lang="en-US" sz="2200" dirty="0"/>
              <a:t>reduce the need for restructuring over time;</a:t>
            </a:r>
          </a:p>
          <a:p>
            <a:pPr marL="285750" indent="-285750">
              <a:buFont typeface="Arial" panose="020B0604020202020204" pitchFamily="34" charset="0"/>
              <a:buChar char="•"/>
            </a:pPr>
            <a:r>
              <a:rPr lang="en-US" sz="2200" dirty="0"/>
              <a:t>make the data model more informative;</a:t>
            </a:r>
          </a:p>
          <a:p>
            <a:pPr marL="285750" indent="-285750">
              <a:buFont typeface="Arial" panose="020B0604020202020204" pitchFamily="34" charset="0"/>
              <a:buChar char="•"/>
            </a:pPr>
            <a:r>
              <a:rPr lang="en-US" sz="2200" dirty="0"/>
              <a:t>make the data model neutral to different kinds of query statistics.</a:t>
            </a:r>
          </a:p>
        </p:txBody>
      </p:sp>
      <p:pic>
        <p:nvPicPr>
          <p:cNvPr id="7170" name="Picture 2" descr="Image result for normal form meme&quot;">
            <a:extLst>
              <a:ext uri="{FF2B5EF4-FFF2-40B4-BE49-F238E27FC236}">
                <a16:creationId xmlns:a16="http://schemas.microsoft.com/office/drawing/2014/main" id="{2893D9DF-DF60-44FF-BC38-2AED49A9E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7" y="2527134"/>
            <a:ext cx="3847113" cy="386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938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Denormalisation</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302050" y="2644170"/>
            <a:ext cx="4797083" cy="1938992"/>
          </a:xfrm>
          <a:prstGeom prst="rect">
            <a:avLst/>
          </a:prstGeom>
          <a:noFill/>
        </p:spPr>
        <p:txBody>
          <a:bodyPr wrap="square" rtlCol="0">
            <a:spAutoFit/>
          </a:bodyPr>
          <a:lstStyle/>
          <a:p>
            <a:r>
              <a:rPr lang="it-IT" sz="2400" dirty="0"/>
              <a:t>Why?</a:t>
            </a:r>
          </a:p>
          <a:p>
            <a:endParaRPr lang="it-IT" sz="2400" dirty="0"/>
          </a:p>
          <a:p>
            <a:endParaRPr lang="it-IT" sz="2400" dirty="0"/>
          </a:p>
          <a:p>
            <a:pPr marL="342900" indent="-342900">
              <a:buFont typeface="Arial" panose="020B0604020202020204" pitchFamily="34" charset="0"/>
              <a:buChar char="•"/>
            </a:pPr>
            <a:r>
              <a:rPr lang="it-IT" sz="2400" dirty="0"/>
              <a:t>Performance</a:t>
            </a:r>
          </a:p>
          <a:p>
            <a:pPr marL="342900" indent="-342900">
              <a:buFont typeface="Arial" panose="020B0604020202020204" pitchFamily="34" charset="0"/>
              <a:buChar char="•"/>
            </a:pPr>
            <a:r>
              <a:rPr lang="it-IT" sz="2400" dirty="0"/>
              <a:t>Historical Data</a:t>
            </a:r>
          </a:p>
        </p:txBody>
      </p:sp>
      <p:pic>
        <p:nvPicPr>
          <p:cNvPr id="10242" name="Picture 2" descr="Image result for denormalized meme&quot;">
            <a:extLst>
              <a:ext uri="{FF2B5EF4-FFF2-40B4-BE49-F238E27FC236}">
                <a16:creationId xmlns:a16="http://schemas.microsoft.com/office/drawing/2014/main" id="{47D9DBAD-2BAE-4F7B-8917-6A8AC8289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527134"/>
            <a:ext cx="4362744" cy="436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452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321564" y="963877"/>
            <a:ext cx="4541984" cy="4930246"/>
          </a:xfrm>
        </p:spPr>
        <p:txBody>
          <a:bodyPr>
            <a:normAutofit/>
          </a:bodyPr>
          <a:lstStyle/>
          <a:p>
            <a:pPr marL="914400" indent="-914400">
              <a:buFont typeface="+mj-lt"/>
              <a:buAutoNum type="arabicPeriod" startAt="6"/>
            </a:pPr>
            <a:r>
              <a:rPr lang="en-US" dirty="0">
                <a:solidFill>
                  <a:schemeClr val="accent1"/>
                </a:solidFill>
              </a:rPr>
              <a:t>Logical Design Considerations</a:t>
            </a:r>
          </a:p>
        </p:txBody>
      </p: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28" y="1131759"/>
            <a:ext cx="6377769" cy="4930246"/>
          </a:xfrm>
        </p:spPr>
        <p:txBody>
          <a:bodyPr anchor="ctr">
            <a:normAutofit/>
          </a:bodyPr>
          <a:lstStyle/>
          <a:p>
            <a:pPr marL="514350" indent="-514350">
              <a:buFont typeface="+mj-lt"/>
              <a:buAutoNum type="alphaLcParenR"/>
            </a:pPr>
            <a:r>
              <a:rPr lang="en-US" dirty="0"/>
              <a:t>Following naming convention</a:t>
            </a:r>
          </a:p>
          <a:p>
            <a:pPr marL="514350" indent="-514350">
              <a:buFont typeface="+mj-lt"/>
              <a:buAutoNum type="alphaLcParenR"/>
            </a:pPr>
            <a:r>
              <a:rPr lang="en-US" dirty="0"/>
              <a:t>Data type and precision</a:t>
            </a:r>
          </a:p>
          <a:p>
            <a:pPr marL="514350" indent="-514350">
              <a:buFont typeface="+mj-lt"/>
              <a:buAutoNum type="alphaLcParenR"/>
            </a:pPr>
            <a:r>
              <a:rPr lang="en-US" dirty="0"/>
              <a:t>Create junction tables</a:t>
            </a:r>
          </a:p>
          <a:p>
            <a:pPr marL="514350" indent="-514350">
              <a:buFont typeface="+mj-lt"/>
              <a:buAutoNum type="alphaLcParenR"/>
            </a:pPr>
            <a:r>
              <a:rPr lang="en-US" dirty="0"/>
              <a:t>Apply integrity constraints</a:t>
            </a:r>
          </a:p>
          <a:p>
            <a:pPr marL="514350" indent="-514350">
              <a:buFont typeface="+mj-lt"/>
              <a:buAutoNum type="alphaLcParenR"/>
            </a:pPr>
            <a:r>
              <a:rPr lang="en-US" dirty="0"/>
              <a:t>Enforce referential integrity</a:t>
            </a:r>
          </a:p>
          <a:p>
            <a:pPr marL="514350" indent="-514350">
              <a:buFont typeface="+mj-lt"/>
              <a:buAutoNum type="alphaLcParenR"/>
            </a:pPr>
            <a:r>
              <a:rPr lang="en-US"/>
              <a:t>Build indexes</a:t>
            </a:r>
            <a:endParaRPr lang="en-US" dirty="0"/>
          </a:p>
          <a:p>
            <a:pPr marL="514350" indent="-514350">
              <a:buFont typeface="+mj-lt"/>
              <a:buAutoNum type="alphaLcParenR"/>
            </a:pPr>
            <a:endParaRPr lang="en-US" dirty="0"/>
          </a:p>
          <a:p>
            <a:endParaRPr lang="it-IT" sz="2400" dirty="0"/>
          </a:p>
        </p:txBody>
      </p:sp>
      <p:sp>
        <p:nvSpPr>
          <p:cNvPr id="5" name="Rectangle 4">
            <a:extLst>
              <a:ext uri="{FF2B5EF4-FFF2-40B4-BE49-F238E27FC236}">
                <a16:creationId xmlns:a16="http://schemas.microsoft.com/office/drawing/2014/main" id="{A785D5AA-F923-4815-BB6C-6F12EE733EC7}"/>
              </a:ext>
            </a:extLst>
          </p:cNvPr>
          <p:cNvSpPr/>
          <p:nvPr/>
        </p:nvSpPr>
        <p:spPr>
          <a:xfrm>
            <a:off x="622852" y="5726241"/>
            <a:ext cx="12192000" cy="369332"/>
          </a:xfrm>
          <a:prstGeom prst="rect">
            <a:avLst/>
          </a:prstGeom>
        </p:spPr>
        <p:txBody>
          <a:bodyPr wrap="square">
            <a:spAutoFit/>
          </a:bodyPr>
          <a:lstStyle/>
          <a:p>
            <a:r>
              <a:rPr lang="it-IT" dirty="0">
                <a:hlinkClick r:id="rId2"/>
              </a:rPr>
              <a:t>https://www.linkedin.com/learning/learning-relational-databases-2/identify-key-fields?u=50251009</a:t>
            </a:r>
            <a:endParaRPr lang="it-IT" dirty="0"/>
          </a:p>
        </p:txBody>
      </p:sp>
    </p:spTree>
    <p:extLst>
      <p:ext uri="{BB962C8B-B14F-4D97-AF65-F5344CB8AC3E}">
        <p14:creationId xmlns:p14="http://schemas.microsoft.com/office/powerpoint/2010/main" val="1919338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Following naming convention</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194853" y="2483062"/>
            <a:ext cx="6471074" cy="4154984"/>
          </a:xfrm>
          <a:prstGeom prst="rect">
            <a:avLst/>
          </a:prstGeom>
          <a:noFill/>
        </p:spPr>
        <p:txBody>
          <a:bodyPr wrap="square" rtlCol="0">
            <a:spAutoFit/>
          </a:bodyPr>
          <a:lstStyle/>
          <a:p>
            <a:r>
              <a:rPr lang="it-IT" sz="2400" dirty="0"/>
              <a:t>Basically start creating your metadata</a:t>
            </a:r>
          </a:p>
          <a:p>
            <a:endParaRPr lang="it-IT" sz="2400" dirty="0"/>
          </a:p>
          <a:p>
            <a:pPr marL="800100" lvl="1" indent="-342900">
              <a:buFont typeface="Arial" panose="020B0604020202020204" pitchFamily="34" charset="0"/>
              <a:buChar char="•"/>
            </a:pPr>
            <a:r>
              <a:rPr lang="it-IT" sz="2400" dirty="0"/>
              <a:t>Document structure of your DB</a:t>
            </a:r>
          </a:p>
          <a:p>
            <a:pPr marL="800100" lvl="1" indent="-342900">
              <a:buFont typeface="Arial" panose="020B0604020202020204" pitchFamily="34" charset="0"/>
              <a:buChar char="•"/>
            </a:pPr>
            <a:r>
              <a:rPr lang="it-IT" sz="2400" dirty="0"/>
              <a:t>Helps other and your future self what and why have you done</a:t>
            </a:r>
          </a:p>
          <a:p>
            <a:pPr marL="800100" lvl="1" indent="-342900">
              <a:buFont typeface="Arial" panose="020B0604020202020204" pitchFamily="34" charset="0"/>
              <a:buChar char="•"/>
            </a:pPr>
            <a:r>
              <a:rPr lang="it-IT" sz="2400" dirty="0"/>
              <a:t>Aids the addition of new features</a:t>
            </a:r>
          </a:p>
          <a:p>
            <a:pPr marL="342900" indent="-342900">
              <a:buFont typeface="Arial" panose="020B0604020202020204" pitchFamily="34" charset="0"/>
              <a:buChar char="•"/>
            </a:pPr>
            <a:endParaRPr lang="it-IT" sz="2400" dirty="0"/>
          </a:p>
          <a:p>
            <a:r>
              <a:rPr lang="it-IT" sz="2400" dirty="0"/>
              <a:t>Check if there are standard in your field (e.g. pottery names)</a:t>
            </a:r>
          </a:p>
          <a:p>
            <a:pPr marL="342900" indent="-342900">
              <a:buFont typeface="Arial" panose="020B0604020202020204" pitchFamily="34" charset="0"/>
              <a:buChar char="•"/>
            </a:pPr>
            <a:endParaRPr lang="it-IT" sz="2400" dirty="0"/>
          </a:p>
          <a:p>
            <a:endParaRPr lang="it-IT" sz="2400" dirty="0"/>
          </a:p>
        </p:txBody>
      </p:sp>
      <p:pic>
        <p:nvPicPr>
          <p:cNvPr id="11266" name="Picture 2" descr="Image result for naming convention meme&quot;">
            <a:extLst>
              <a:ext uri="{FF2B5EF4-FFF2-40B4-BE49-F238E27FC236}">
                <a16:creationId xmlns:a16="http://schemas.microsoft.com/office/drawing/2014/main" id="{1EB9F75E-7C15-4808-95F9-B8D5F4181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483062"/>
            <a:ext cx="4726482" cy="393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289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Following naming convention</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208105" y="2483062"/>
            <a:ext cx="6471074" cy="4745915"/>
          </a:xfrm>
          <a:prstGeom prst="rect">
            <a:avLst/>
          </a:prstGeom>
          <a:noFill/>
        </p:spPr>
        <p:txBody>
          <a:bodyPr wrap="square" rtlCol="0">
            <a:spAutoFit/>
          </a:bodyPr>
          <a:lstStyle/>
          <a:p>
            <a:r>
              <a:rPr lang="it-IT" sz="2400" dirty="0"/>
              <a:t>Rules</a:t>
            </a:r>
          </a:p>
          <a:p>
            <a:pPr marL="800100" lvl="1" indent="-342900">
              <a:lnSpc>
                <a:spcPct val="120000"/>
              </a:lnSpc>
              <a:buFont typeface="Arial" panose="020B0604020202020204" pitchFamily="34" charset="0"/>
              <a:buChar char="•"/>
            </a:pPr>
            <a:r>
              <a:rPr lang="it-IT" sz="2400" dirty="0"/>
              <a:t>Be consistent (mostly with uppercase, lowercase and underscore uses)</a:t>
            </a:r>
          </a:p>
          <a:p>
            <a:pPr marL="800100" lvl="1" indent="-342900">
              <a:lnSpc>
                <a:spcPct val="120000"/>
              </a:lnSpc>
              <a:buFont typeface="Arial" panose="020B0604020202020204" pitchFamily="34" charset="0"/>
              <a:buChar char="•"/>
            </a:pPr>
            <a:r>
              <a:rPr lang="it-IT" sz="2400" dirty="0"/>
              <a:t>Do not use special carachters (!»£$&amp;* etc also space is a special c.)</a:t>
            </a:r>
          </a:p>
          <a:p>
            <a:pPr marL="800100" lvl="1" indent="-342900">
              <a:lnSpc>
                <a:spcPct val="120000"/>
              </a:lnSpc>
              <a:buFont typeface="Arial" panose="020B0604020202020204" pitchFamily="34" charset="0"/>
              <a:buChar char="•"/>
            </a:pPr>
            <a:r>
              <a:rPr lang="it-IT" sz="2400" dirty="0"/>
              <a:t>Know the reserved words (words that mean certain function in your RDBMS such as: select, create, date, time, min, max, name etc…)</a:t>
            </a:r>
          </a:p>
          <a:p>
            <a:pPr marL="342900" indent="-342900">
              <a:buFont typeface="Arial" panose="020B0604020202020204" pitchFamily="34" charset="0"/>
              <a:buChar char="•"/>
            </a:pPr>
            <a:endParaRPr lang="it-IT" sz="2400" dirty="0"/>
          </a:p>
          <a:p>
            <a:endParaRPr lang="it-IT" sz="2400" dirty="0"/>
          </a:p>
        </p:txBody>
      </p:sp>
      <p:pic>
        <p:nvPicPr>
          <p:cNvPr id="11266" name="Picture 2" descr="Image result for naming convention meme&quot;">
            <a:extLst>
              <a:ext uri="{FF2B5EF4-FFF2-40B4-BE49-F238E27FC236}">
                <a16:creationId xmlns:a16="http://schemas.microsoft.com/office/drawing/2014/main" id="{1EB9F75E-7C15-4808-95F9-B8D5F4181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483062"/>
            <a:ext cx="4726482" cy="393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2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Relational Databases and SQL:</a:t>
            </a:r>
            <a:br>
              <a:rPr lang="it-IT" sz="4800" dirty="0">
                <a:solidFill>
                  <a:schemeClr val="accent1"/>
                </a:solidFill>
              </a:rPr>
            </a:br>
            <a:r>
              <a:rPr lang="it-IT" sz="3600" dirty="0">
                <a:solidFill>
                  <a:schemeClr val="accent1"/>
                </a:solidFill>
              </a:rPr>
              <a:t>Structure of the course</a:t>
            </a:r>
            <a:endParaRPr lang="it-IT" sz="48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9546DA-8B3B-4285-983F-A7F8F387A3AC}"/>
              </a:ext>
            </a:extLst>
          </p:cNvPr>
          <p:cNvSpPr>
            <a:spLocks noGrp="1"/>
          </p:cNvSpPr>
          <p:nvPr>
            <p:ph idx="1"/>
          </p:nvPr>
        </p:nvSpPr>
        <p:spPr>
          <a:xfrm>
            <a:off x="4976031" y="963877"/>
            <a:ext cx="6377769" cy="4930246"/>
          </a:xfrm>
        </p:spPr>
        <p:txBody>
          <a:bodyPr anchor="ctr">
            <a:normAutofit lnSpcReduction="10000"/>
          </a:bodyPr>
          <a:lstStyle/>
          <a:p>
            <a:pPr marL="0" indent="0">
              <a:buNone/>
            </a:pPr>
            <a:r>
              <a:rPr lang="en-US" sz="3200" dirty="0"/>
              <a:t>AIMS of this training: Module 2- Essential SQL</a:t>
            </a:r>
          </a:p>
          <a:p>
            <a:pPr marL="0" indent="0">
              <a:buNone/>
            </a:pPr>
            <a:endParaRPr lang="en-US" sz="3200" dirty="0"/>
          </a:p>
          <a:p>
            <a:r>
              <a:rPr lang="en-US" dirty="0"/>
              <a:t>creating tables </a:t>
            </a:r>
          </a:p>
          <a:p>
            <a:r>
              <a:rPr lang="en-US" dirty="0"/>
              <a:t>defining relationships</a:t>
            </a:r>
          </a:p>
          <a:p>
            <a:r>
              <a:rPr lang="en-US" dirty="0"/>
              <a:t>manipulating strings, numbers, and dates </a:t>
            </a:r>
          </a:p>
          <a:p>
            <a:r>
              <a:rPr lang="en-US" dirty="0"/>
              <a:t>using triggers to automate actions</a:t>
            </a:r>
          </a:p>
          <a:p>
            <a:r>
              <a:rPr lang="en-US" dirty="0"/>
              <a:t>using sub-selects and views. </a:t>
            </a:r>
          </a:p>
          <a:p>
            <a:r>
              <a:rPr lang="en-US" dirty="0"/>
              <a:t>building a simple and complete database application using SQL.</a:t>
            </a:r>
            <a:endParaRPr lang="it-IT" sz="2400" dirty="0"/>
          </a:p>
        </p:txBody>
      </p:sp>
    </p:spTree>
    <p:extLst>
      <p:ext uri="{BB962C8B-B14F-4D97-AF65-F5344CB8AC3E}">
        <p14:creationId xmlns:p14="http://schemas.microsoft.com/office/powerpoint/2010/main" val="3273752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Data type and precision</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662320" y="2310833"/>
            <a:ext cx="6529680" cy="4493538"/>
          </a:xfrm>
          <a:prstGeom prst="rect">
            <a:avLst/>
          </a:prstGeom>
          <a:noFill/>
        </p:spPr>
        <p:txBody>
          <a:bodyPr wrap="square" rtlCol="0">
            <a:spAutoFit/>
          </a:bodyPr>
          <a:lstStyle/>
          <a:p>
            <a:pPr marL="342900" indent="-342900">
              <a:buFont typeface="Arial" panose="020B0604020202020204" pitchFamily="34" charset="0"/>
              <a:buChar char="•"/>
            </a:pPr>
            <a:r>
              <a:rPr lang="it-IT" sz="2200" b="1" dirty="0"/>
              <a:t>String text data</a:t>
            </a:r>
          </a:p>
          <a:p>
            <a:pPr marL="800100" lvl="1" indent="-342900">
              <a:buFont typeface="Arial" panose="020B0604020202020204" pitchFamily="34" charset="0"/>
              <a:buChar char="•"/>
            </a:pPr>
            <a:r>
              <a:rPr lang="it-IT" sz="2200" dirty="0"/>
              <a:t>Short (varchar normally top 50)</a:t>
            </a:r>
          </a:p>
          <a:p>
            <a:pPr marL="800100" lvl="1" indent="-342900">
              <a:buFont typeface="Arial" panose="020B0604020202020204" pitchFamily="34" charset="0"/>
              <a:buChar char="•"/>
            </a:pPr>
            <a:r>
              <a:rPr lang="it-IT" sz="2200" dirty="0"/>
              <a:t>Long (CLOB  for paragraph of text)</a:t>
            </a:r>
          </a:p>
          <a:p>
            <a:pPr lvl="1"/>
            <a:r>
              <a:rPr lang="it-IT" sz="2200" dirty="0"/>
              <a:t>Also number can be stored as text e.g. phone number. </a:t>
            </a:r>
          </a:p>
          <a:p>
            <a:pPr lvl="1"/>
            <a:endParaRPr lang="it-IT" sz="2200" dirty="0"/>
          </a:p>
          <a:p>
            <a:pPr marL="457200" indent="-457200">
              <a:buFont typeface="Arial" panose="020B0604020202020204" pitchFamily="34" charset="0"/>
              <a:buChar char="•"/>
            </a:pPr>
            <a:r>
              <a:rPr lang="it-IT" sz="2200" b="1" dirty="0"/>
              <a:t>Numeric</a:t>
            </a:r>
            <a:r>
              <a:rPr lang="it-IT" sz="2200" dirty="0"/>
              <a:t> (anything you can do math on)</a:t>
            </a:r>
          </a:p>
          <a:p>
            <a:pPr marL="914400" lvl="1" indent="-457200">
              <a:buFont typeface="Arial" panose="020B0604020202020204" pitchFamily="34" charset="0"/>
              <a:buChar char="•"/>
            </a:pPr>
            <a:r>
              <a:rPr lang="it-IT" sz="2200" dirty="0"/>
              <a:t>Exact number (Integer, decimal etc.)</a:t>
            </a:r>
          </a:p>
          <a:p>
            <a:pPr marL="914400" lvl="1" indent="-457200">
              <a:buFont typeface="Arial" panose="020B0604020202020204" pitchFamily="34" charset="0"/>
              <a:buChar char="•"/>
            </a:pPr>
            <a:r>
              <a:rPr lang="it-IT" sz="2200" dirty="0"/>
              <a:t>Approximate number (Float, real etc.)</a:t>
            </a:r>
          </a:p>
          <a:p>
            <a:pPr marL="914400" lvl="1" indent="-457200">
              <a:buFont typeface="Arial" panose="020B0604020202020204" pitchFamily="34" charset="0"/>
              <a:buChar char="•"/>
            </a:pPr>
            <a:endParaRPr lang="it-IT" sz="2200" dirty="0"/>
          </a:p>
          <a:p>
            <a:pPr marL="457200" indent="-457200">
              <a:buFont typeface="Arial" panose="020B0604020202020204" pitchFamily="34" charset="0"/>
              <a:buChar char="•"/>
            </a:pPr>
            <a:r>
              <a:rPr lang="it-IT" sz="2200" b="1" dirty="0"/>
              <a:t>Bolean </a:t>
            </a:r>
            <a:r>
              <a:rPr lang="it-IT" sz="2200" dirty="0"/>
              <a:t>(yes or no)</a:t>
            </a:r>
          </a:p>
          <a:p>
            <a:pPr marL="457200" indent="-457200">
              <a:buFont typeface="Arial" panose="020B0604020202020204" pitchFamily="34" charset="0"/>
              <a:buChar char="•"/>
            </a:pPr>
            <a:endParaRPr lang="it-IT" sz="2200" dirty="0"/>
          </a:p>
          <a:p>
            <a:pPr marL="457200" indent="-457200">
              <a:buFont typeface="Arial" panose="020B0604020202020204" pitchFamily="34" charset="0"/>
              <a:buChar char="•"/>
            </a:pPr>
            <a:r>
              <a:rPr lang="it-IT" sz="2200" b="1" dirty="0"/>
              <a:t>Additional data type </a:t>
            </a:r>
            <a:r>
              <a:rPr lang="it-IT" sz="2200" dirty="0"/>
              <a:t>(e.g. Date, Time stamp etc.)</a:t>
            </a:r>
          </a:p>
        </p:txBody>
      </p:sp>
      <p:pic>
        <p:nvPicPr>
          <p:cNvPr id="13314" name="Picture 2" descr="Image result for Data types meme&quot;">
            <a:extLst>
              <a:ext uri="{FF2B5EF4-FFF2-40B4-BE49-F238E27FC236}">
                <a16:creationId xmlns:a16="http://schemas.microsoft.com/office/drawing/2014/main" id="{7F685FB9-6257-4664-AF3A-DA9C6275F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523294"/>
            <a:ext cx="5284252" cy="32022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C77E023-76DC-45B0-967E-A3A5ECFE2FD6}"/>
              </a:ext>
            </a:extLst>
          </p:cNvPr>
          <p:cNvSpPr/>
          <p:nvPr/>
        </p:nvSpPr>
        <p:spPr>
          <a:xfrm>
            <a:off x="521" y="5805663"/>
            <a:ext cx="5661799" cy="830997"/>
          </a:xfrm>
          <a:prstGeom prst="rect">
            <a:avLst/>
          </a:prstGeom>
        </p:spPr>
        <p:txBody>
          <a:bodyPr wrap="square">
            <a:spAutoFit/>
          </a:bodyPr>
          <a:lstStyle/>
          <a:p>
            <a:pPr lvl="1"/>
            <a:r>
              <a:rPr lang="it-IT" sz="2400" dirty="0"/>
              <a:t>N.B. All the name depend on the software used!!! </a:t>
            </a:r>
          </a:p>
        </p:txBody>
      </p:sp>
    </p:spTree>
    <p:extLst>
      <p:ext uri="{BB962C8B-B14F-4D97-AF65-F5344CB8AC3E}">
        <p14:creationId xmlns:p14="http://schemas.microsoft.com/office/powerpoint/2010/main" val="2697313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Data type and precision</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726F65FF-DFD4-4BF0-AA75-24BB9F7BF1DD}"/>
              </a:ext>
            </a:extLst>
          </p:cNvPr>
          <p:cNvGraphicFramePr>
            <a:graphicFrameLocks noGrp="1"/>
          </p:cNvGraphicFramePr>
          <p:nvPr>
            <p:extLst>
              <p:ext uri="{D42A27DB-BD31-4B8C-83A1-F6EECF244321}">
                <p14:modId xmlns:p14="http://schemas.microsoft.com/office/powerpoint/2010/main" val="2832583762"/>
              </p:ext>
            </p:extLst>
          </p:nvPr>
        </p:nvGraphicFramePr>
        <p:xfrm>
          <a:off x="6440557" y="2395500"/>
          <a:ext cx="5568563" cy="4462500"/>
        </p:xfrm>
        <a:graphic>
          <a:graphicData uri="http://schemas.openxmlformats.org/drawingml/2006/table">
            <a:tbl>
              <a:tblPr/>
              <a:tblGrid>
                <a:gridCol w="2442141">
                  <a:extLst>
                    <a:ext uri="{9D8B030D-6E8A-4147-A177-3AD203B41FA5}">
                      <a16:colId xmlns:a16="http://schemas.microsoft.com/office/drawing/2014/main" val="20000"/>
                    </a:ext>
                  </a:extLst>
                </a:gridCol>
                <a:gridCol w="3126422">
                  <a:extLst>
                    <a:ext uri="{9D8B030D-6E8A-4147-A177-3AD203B41FA5}">
                      <a16:colId xmlns:a16="http://schemas.microsoft.com/office/drawing/2014/main" val="20001"/>
                    </a:ext>
                  </a:extLst>
                </a:gridCol>
              </a:tblGrid>
              <a:tr h="468423">
                <a:tc>
                  <a:txBody>
                    <a:bodyPr/>
                    <a:lstStyle/>
                    <a:p>
                      <a:pPr algn="ctr" fontAlgn="t"/>
                      <a:endParaRPr lang="en-GB" sz="1600" b="1" dirty="0">
                        <a:effectLst/>
                      </a:endParaRPr>
                    </a:p>
                    <a:p>
                      <a:pPr algn="ctr" fontAlgn="t"/>
                      <a:r>
                        <a:rPr lang="en-GB" sz="1600" b="1" dirty="0">
                          <a:effectLst/>
                        </a:rPr>
                        <a:t>FLOAT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Approximate numerical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86465">
                <a:tc>
                  <a:txBody>
                    <a:bodyPr/>
                    <a:lstStyle/>
                    <a:p>
                      <a:pPr algn="ctr" fontAlgn="t"/>
                      <a:r>
                        <a:rPr lang="en-GB" sz="1600" b="1" dirty="0">
                          <a:effectLst/>
                        </a:rPr>
                        <a:t>DOUBLE PRECISION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Approximate numerical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268773">
                <a:tc>
                  <a:txBody>
                    <a:bodyPr/>
                    <a:lstStyle/>
                    <a:p>
                      <a:pPr algn="ctr" fontAlgn="t"/>
                      <a:r>
                        <a:rPr lang="en-GB" sz="1600" b="1">
                          <a:effectLst/>
                        </a:rPr>
                        <a:t>DATE</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Stores year, month, and day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68423">
                <a:tc>
                  <a:txBody>
                    <a:bodyPr/>
                    <a:lstStyle/>
                    <a:p>
                      <a:pPr algn="ctr" fontAlgn="t"/>
                      <a:r>
                        <a:rPr lang="en-GB" sz="1600" b="1">
                          <a:effectLst/>
                        </a:rPr>
                        <a:t>TIME</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Stores hour, minute, and second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470621">
                <a:tc>
                  <a:txBody>
                    <a:bodyPr/>
                    <a:lstStyle/>
                    <a:p>
                      <a:pPr algn="ctr" fontAlgn="t"/>
                      <a:r>
                        <a:rPr lang="en-GB" sz="1600" b="1">
                          <a:effectLst/>
                        </a:rPr>
                        <a:t>TIMESTAMP</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Stores year, month, day, hour, minute, and second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09855">
                <a:tc>
                  <a:txBody>
                    <a:bodyPr/>
                    <a:lstStyle/>
                    <a:p>
                      <a:pPr algn="ctr" fontAlgn="t"/>
                      <a:r>
                        <a:rPr lang="en-GB" sz="1600" b="1" dirty="0">
                          <a:effectLst/>
                        </a:rPr>
                        <a:t>INTERVAL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Composed of a number of integer fields, representing a period of time, depending on the type of interval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468423">
                <a:tc>
                  <a:txBody>
                    <a:bodyPr/>
                    <a:lstStyle/>
                    <a:p>
                      <a:pPr algn="ctr" fontAlgn="t"/>
                      <a:r>
                        <a:rPr lang="en-GB" sz="1600" b="1">
                          <a:effectLst/>
                        </a:rPr>
                        <a:t>ARRAY</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A set-length and ordered collection of elements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43053">
                <a:tc>
                  <a:txBody>
                    <a:bodyPr/>
                    <a:lstStyle/>
                    <a:p>
                      <a:pPr algn="ctr" fontAlgn="t"/>
                      <a:r>
                        <a:rPr lang="en-GB" sz="1600" b="1">
                          <a:effectLst/>
                        </a:rPr>
                        <a:t>MULTISET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A variable-length and unordered collection of elements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286465">
                <a:tc>
                  <a:txBody>
                    <a:bodyPr/>
                    <a:lstStyle/>
                    <a:p>
                      <a:pPr algn="ctr" fontAlgn="t"/>
                      <a:r>
                        <a:rPr lang="en-GB" sz="1600" b="1" dirty="0">
                          <a:effectLst/>
                        </a:rPr>
                        <a:t>XML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Stores XML data</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graphicFrame>
        <p:nvGraphicFramePr>
          <p:cNvPr id="8" name="Table 7">
            <a:extLst>
              <a:ext uri="{FF2B5EF4-FFF2-40B4-BE49-F238E27FC236}">
                <a16:creationId xmlns:a16="http://schemas.microsoft.com/office/drawing/2014/main" id="{41C712EF-2E2C-4A46-A11E-34F355BA5FD7}"/>
              </a:ext>
            </a:extLst>
          </p:cNvPr>
          <p:cNvGraphicFramePr>
            <a:graphicFrameLocks noGrp="1"/>
          </p:cNvGraphicFramePr>
          <p:nvPr>
            <p:extLst>
              <p:ext uri="{D42A27DB-BD31-4B8C-83A1-F6EECF244321}">
                <p14:modId xmlns:p14="http://schemas.microsoft.com/office/powerpoint/2010/main" val="1616604038"/>
              </p:ext>
            </p:extLst>
          </p:nvPr>
        </p:nvGraphicFramePr>
        <p:xfrm>
          <a:off x="205792" y="2330400"/>
          <a:ext cx="6062489" cy="4527600"/>
        </p:xfrm>
        <a:graphic>
          <a:graphicData uri="http://schemas.openxmlformats.org/drawingml/2006/table">
            <a:tbl>
              <a:tblPr/>
              <a:tblGrid>
                <a:gridCol w="2943384">
                  <a:extLst>
                    <a:ext uri="{9D8B030D-6E8A-4147-A177-3AD203B41FA5}">
                      <a16:colId xmlns:a16="http://schemas.microsoft.com/office/drawing/2014/main" val="20000"/>
                    </a:ext>
                  </a:extLst>
                </a:gridCol>
                <a:gridCol w="3119105">
                  <a:extLst>
                    <a:ext uri="{9D8B030D-6E8A-4147-A177-3AD203B41FA5}">
                      <a16:colId xmlns:a16="http://schemas.microsoft.com/office/drawing/2014/main" val="20001"/>
                    </a:ext>
                  </a:extLst>
                </a:gridCol>
              </a:tblGrid>
              <a:tr h="397195">
                <a:tc>
                  <a:txBody>
                    <a:bodyPr/>
                    <a:lstStyle/>
                    <a:p>
                      <a:pPr algn="ctr" fontAlgn="b"/>
                      <a:r>
                        <a:rPr lang="en-GB" sz="2400" b="1" dirty="0">
                          <a:effectLst/>
                        </a:rPr>
                        <a:t>Data type</a:t>
                      </a:r>
                    </a:p>
                  </a:txBody>
                  <a:tcPr marL="31170" marR="31170" marT="31170" marB="31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Description</a:t>
                      </a:r>
                    </a:p>
                  </a:txBody>
                  <a:tcPr marL="31170" marR="31170" marT="31170" marB="31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86761">
                <a:tc>
                  <a:txBody>
                    <a:bodyPr/>
                    <a:lstStyle/>
                    <a:p>
                      <a:pPr algn="ctr" fontAlgn="t"/>
                      <a:r>
                        <a:rPr lang="en-GB" sz="1600" b="1" dirty="0">
                          <a:effectLst/>
                        </a:rPr>
                        <a:t>CHARACTER(n)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Character string. Fixed-length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10314">
                <a:tc>
                  <a:txBody>
                    <a:bodyPr/>
                    <a:lstStyle/>
                    <a:p>
                      <a:pPr algn="ctr" fontAlgn="t"/>
                      <a:r>
                        <a:rPr lang="en-GB" sz="1600" b="1">
                          <a:effectLst/>
                        </a:rPr>
                        <a:t>VARCHAR(n) or CHARACTER VARYING(n)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Character string. Variable length. Maximum 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86761">
                <a:tc>
                  <a:txBody>
                    <a:bodyPr/>
                    <a:lstStyle/>
                    <a:p>
                      <a:pPr algn="ctr" fontAlgn="t"/>
                      <a:r>
                        <a:rPr lang="en-GB" sz="1600" b="1" dirty="0">
                          <a:effectLst/>
                        </a:rPr>
                        <a:t>BINARY(n)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Binary string. Fixed-length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286761">
                <a:tc>
                  <a:txBody>
                    <a:bodyPr/>
                    <a:lstStyle/>
                    <a:p>
                      <a:pPr algn="ctr" fontAlgn="t"/>
                      <a:r>
                        <a:rPr lang="en-GB" sz="1600" b="1">
                          <a:effectLst/>
                        </a:rPr>
                        <a:t>BOOLEAN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Stores TRUE or FALSE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0314">
                <a:tc>
                  <a:txBody>
                    <a:bodyPr/>
                    <a:lstStyle/>
                    <a:p>
                      <a:pPr algn="ctr" fontAlgn="t"/>
                      <a:r>
                        <a:rPr lang="en-GB" sz="1600" b="1" dirty="0">
                          <a:effectLst/>
                        </a:rPr>
                        <a:t>VARBINARY(n) or BINARY VARYING(n)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Binary string. Variable length. Maximum 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286761">
                <a:tc>
                  <a:txBody>
                    <a:bodyPr/>
                    <a:lstStyle/>
                    <a:p>
                      <a:pPr algn="ctr" fontAlgn="t"/>
                      <a:r>
                        <a:rPr lang="en-GB" sz="1600" b="1">
                          <a:effectLst/>
                        </a:rPr>
                        <a:t>INTEGER(p)</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86761">
                <a:tc>
                  <a:txBody>
                    <a:bodyPr/>
                    <a:lstStyle/>
                    <a:p>
                      <a:pPr algn="ctr" fontAlgn="t"/>
                      <a:r>
                        <a:rPr lang="en-GB" sz="1600" b="1">
                          <a:effectLst/>
                        </a:rPr>
                        <a:t>SMALLINT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286761">
                <a:tc>
                  <a:txBody>
                    <a:bodyPr/>
                    <a:lstStyle/>
                    <a:p>
                      <a:pPr algn="ctr" fontAlgn="t"/>
                      <a:r>
                        <a:rPr lang="en-GB" sz="1600" b="1">
                          <a:effectLst/>
                        </a:rPr>
                        <a:t>INTEGER</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86761">
                <a:tc>
                  <a:txBody>
                    <a:bodyPr/>
                    <a:lstStyle/>
                    <a:p>
                      <a:pPr algn="ctr" fontAlgn="t"/>
                      <a:r>
                        <a:rPr lang="en-GB" sz="1600" b="1" dirty="0">
                          <a:effectLst/>
                        </a:rPr>
                        <a:t>BIGINT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286761">
                <a:tc>
                  <a:txBody>
                    <a:bodyPr/>
                    <a:lstStyle/>
                    <a:p>
                      <a:pPr algn="ctr" fontAlgn="t"/>
                      <a:r>
                        <a:rPr lang="en-GB" sz="1600" b="1" dirty="0">
                          <a:effectLst/>
                        </a:rPr>
                        <a:t>DECIMAL(</a:t>
                      </a:r>
                      <a:r>
                        <a:rPr lang="en-GB" sz="1600" b="1" dirty="0" err="1">
                          <a:effectLst/>
                        </a:rPr>
                        <a:t>p,s</a:t>
                      </a:r>
                      <a:r>
                        <a:rPr lang="en-GB" sz="1600" b="1" dirty="0">
                          <a:effectLst/>
                        </a:rPr>
                        <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Exact numerical, precision p, scale 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510314">
                <a:tc>
                  <a:txBody>
                    <a:bodyPr/>
                    <a:lstStyle/>
                    <a:p>
                      <a:pPr algn="ctr" fontAlgn="t"/>
                      <a:r>
                        <a:rPr lang="en-GB" sz="1600" b="1" dirty="0">
                          <a:effectLst/>
                        </a:rPr>
                        <a:t>NUMERIC(</a:t>
                      </a:r>
                      <a:r>
                        <a:rPr lang="en-GB" sz="1600" b="1" dirty="0" err="1">
                          <a:effectLst/>
                        </a:rPr>
                        <a:t>p,s</a:t>
                      </a:r>
                      <a:r>
                        <a:rPr lang="en-GB" sz="1600" b="1" dirty="0">
                          <a:effectLst/>
                        </a:rPr>
                        <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Exact numerical, precision p, scale s. (Same as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44145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Create junction tables</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4072451" y="2616658"/>
            <a:ext cx="7125635" cy="1938992"/>
          </a:xfrm>
          <a:prstGeom prst="rect">
            <a:avLst/>
          </a:prstGeom>
          <a:noFill/>
        </p:spPr>
        <p:txBody>
          <a:bodyPr wrap="square" rtlCol="0">
            <a:spAutoFit/>
          </a:bodyPr>
          <a:lstStyle/>
          <a:p>
            <a:r>
              <a:rPr lang="en-US" sz="2400" dirty="0"/>
              <a:t>An associative (or </a:t>
            </a:r>
            <a:r>
              <a:rPr lang="en-US" sz="2400" b="1" dirty="0"/>
              <a:t>junction</a:t>
            </a:r>
            <a:r>
              <a:rPr lang="en-US" sz="2400" dirty="0"/>
              <a:t>) </a:t>
            </a:r>
            <a:r>
              <a:rPr lang="en-US" sz="2400" b="1" dirty="0"/>
              <a:t>table</a:t>
            </a:r>
            <a:r>
              <a:rPr lang="en-US" sz="2400" dirty="0"/>
              <a:t> maps two or more </a:t>
            </a:r>
            <a:r>
              <a:rPr lang="en-US" sz="2400" b="1" dirty="0"/>
              <a:t>tables</a:t>
            </a:r>
            <a:r>
              <a:rPr lang="en-US" sz="2400" dirty="0"/>
              <a:t> together by referencing the primary keys of each data </a:t>
            </a:r>
            <a:r>
              <a:rPr lang="en-US" sz="2400" b="1" dirty="0"/>
              <a:t>table</a:t>
            </a:r>
            <a:r>
              <a:rPr lang="en-US" sz="2400" dirty="0"/>
              <a:t>. In effect, it contains a number of foreign keys, each in a many-to-one relationship from the </a:t>
            </a:r>
            <a:r>
              <a:rPr lang="en-US" sz="2400" b="1" dirty="0"/>
              <a:t>junction table</a:t>
            </a:r>
            <a:r>
              <a:rPr lang="en-US" sz="2400" dirty="0"/>
              <a:t> to the individual data </a:t>
            </a:r>
            <a:r>
              <a:rPr lang="en-US" sz="2400" b="1" dirty="0"/>
              <a:t>tables</a:t>
            </a:r>
            <a:r>
              <a:rPr lang="en-US" sz="2400" dirty="0"/>
              <a:t>.</a:t>
            </a:r>
            <a:endParaRPr lang="it-IT" sz="3200" dirty="0"/>
          </a:p>
        </p:txBody>
      </p:sp>
      <p:pic>
        <p:nvPicPr>
          <p:cNvPr id="14338" name="Picture 2" descr="Image result for junction tables meme&quot;">
            <a:extLst>
              <a:ext uri="{FF2B5EF4-FFF2-40B4-BE49-F238E27FC236}">
                <a16:creationId xmlns:a16="http://schemas.microsoft.com/office/drawing/2014/main" id="{43448331-4C89-4DBA-AAB9-79C22D615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389164"/>
            <a:ext cx="3248129" cy="400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577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Apply integrity constraints</a:t>
            </a: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4867582" y="2500312"/>
            <a:ext cx="5760662" cy="3785652"/>
          </a:xfrm>
          <a:prstGeom prst="rect">
            <a:avLst/>
          </a:prstGeom>
          <a:noFill/>
        </p:spPr>
        <p:txBody>
          <a:bodyPr wrap="square" rtlCol="0">
            <a:spAutoFit/>
          </a:bodyPr>
          <a:lstStyle/>
          <a:p>
            <a:r>
              <a:rPr lang="en-US" sz="2400" b="1" dirty="0"/>
              <a:t>Integrity constraints</a:t>
            </a:r>
            <a:r>
              <a:rPr lang="en-US" sz="2400" dirty="0"/>
              <a:t> are a set of rules. It is used to maintain the quality of information. </a:t>
            </a:r>
            <a:r>
              <a:rPr lang="en-US" sz="2400" b="1" dirty="0"/>
              <a:t>Integrity constraints</a:t>
            </a:r>
            <a:r>
              <a:rPr lang="en-US" sz="2400" dirty="0"/>
              <a:t> ensure that the data insertion, updating, and other processes have to be performed in such a way that data </a:t>
            </a:r>
            <a:r>
              <a:rPr lang="en-US" sz="2400" b="1" dirty="0"/>
              <a:t>integrity</a:t>
            </a:r>
            <a:r>
              <a:rPr lang="en-US" sz="2400" dirty="0"/>
              <a:t> is not affected.</a:t>
            </a:r>
          </a:p>
          <a:p>
            <a:endParaRPr lang="en-US" sz="2400" dirty="0"/>
          </a:p>
          <a:p>
            <a:pPr marL="457200" indent="-457200">
              <a:buFont typeface="Arial" panose="020B0604020202020204" pitchFamily="34" charset="0"/>
              <a:buChar char="•"/>
            </a:pPr>
            <a:r>
              <a:rPr lang="en-US" sz="2400" dirty="0"/>
              <a:t>Number range</a:t>
            </a:r>
          </a:p>
          <a:p>
            <a:pPr marL="457200" indent="-457200">
              <a:buFont typeface="Arial" panose="020B0604020202020204" pitchFamily="34" charset="0"/>
              <a:buChar char="•"/>
            </a:pPr>
            <a:r>
              <a:rPr lang="en-US" sz="2400" dirty="0"/>
              <a:t>Acceptable values</a:t>
            </a:r>
          </a:p>
          <a:p>
            <a:pPr marL="457200" indent="-457200">
              <a:buFont typeface="Arial" panose="020B0604020202020204" pitchFamily="34" charset="0"/>
              <a:buChar char="•"/>
            </a:pPr>
            <a:r>
              <a:rPr lang="en-US" sz="2400" dirty="0"/>
              <a:t>Not null</a:t>
            </a:r>
            <a:endParaRPr lang="it-IT" sz="3200" dirty="0"/>
          </a:p>
        </p:txBody>
      </p:sp>
      <p:pic>
        <p:nvPicPr>
          <p:cNvPr id="18434" name="Picture 2" descr="Image result for integrity constraints meme&quot;">
            <a:extLst>
              <a:ext uri="{FF2B5EF4-FFF2-40B4-BE49-F238E27FC236}">
                <a16:creationId xmlns:a16="http://schemas.microsoft.com/office/drawing/2014/main" id="{43C7EDBB-9BF4-422D-9317-AE25AC6CE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7" y="2500312"/>
            <a:ext cx="4265093" cy="3211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737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Enforce referential integrity</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6334386" y="2536401"/>
            <a:ext cx="5658831" cy="2308324"/>
          </a:xfrm>
          <a:prstGeom prst="rect">
            <a:avLst/>
          </a:prstGeom>
          <a:noFill/>
        </p:spPr>
        <p:txBody>
          <a:bodyPr wrap="square" rtlCol="0">
            <a:spAutoFit/>
          </a:bodyPr>
          <a:lstStyle/>
          <a:p>
            <a:r>
              <a:rPr lang="en-US" sz="2400" b="1" dirty="0"/>
              <a:t>Referential integrity</a:t>
            </a:r>
            <a:r>
              <a:rPr lang="en-US" sz="2400" dirty="0"/>
              <a:t> (RI) is a relational database concept, which states that table relationships must always be consistent. In other words, any foreign key field must agree with the primary key that is referenced by the foreign key.</a:t>
            </a:r>
            <a:endParaRPr lang="it-IT" sz="3200" dirty="0"/>
          </a:p>
        </p:txBody>
      </p:sp>
      <p:pic>
        <p:nvPicPr>
          <p:cNvPr id="17410" name="Picture 2" descr="Image result for referential integrity meme&quot;">
            <a:extLst>
              <a:ext uri="{FF2B5EF4-FFF2-40B4-BE49-F238E27FC236}">
                <a16:creationId xmlns:a16="http://schemas.microsoft.com/office/drawing/2014/main" id="{189E00E7-9720-4F6D-B125-16882C6E8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536401"/>
            <a:ext cx="5479548" cy="364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693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Build indexes</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380383" y="2499664"/>
            <a:ext cx="6285544" cy="3046988"/>
          </a:xfrm>
          <a:prstGeom prst="rect">
            <a:avLst/>
          </a:prstGeom>
          <a:noFill/>
        </p:spPr>
        <p:txBody>
          <a:bodyPr wrap="square" rtlCol="0">
            <a:spAutoFit/>
          </a:bodyPr>
          <a:lstStyle/>
          <a:p>
            <a:r>
              <a:rPr lang="en-US" sz="2400" dirty="0"/>
              <a:t>A </a:t>
            </a:r>
            <a:r>
              <a:rPr lang="en-US" sz="2400" b="1" dirty="0"/>
              <a:t>database index</a:t>
            </a:r>
            <a:r>
              <a:rPr lang="en-US" sz="2400" dirty="0"/>
              <a:t> is a data structure that improves the speed of data retrieval operations on a database table at the cost of additional writes and storage space to maintain the index data structure. Indexes are used to quickly </a:t>
            </a:r>
            <a:r>
              <a:rPr lang="en-US" sz="2400" b="1" dirty="0"/>
              <a:t>locate data without having to search every row in a database</a:t>
            </a:r>
            <a:r>
              <a:rPr lang="en-US" sz="2400" dirty="0"/>
              <a:t> table every time a database table is accessed. </a:t>
            </a:r>
            <a:endParaRPr lang="it-IT" sz="3200" dirty="0"/>
          </a:p>
        </p:txBody>
      </p:sp>
      <p:pic>
        <p:nvPicPr>
          <p:cNvPr id="16386" name="Picture 2" descr="Image result for indexes meme&quot;">
            <a:extLst>
              <a:ext uri="{FF2B5EF4-FFF2-40B4-BE49-F238E27FC236}">
                <a16:creationId xmlns:a16="http://schemas.microsoft.com/office/drawing/2014/main" id="{051B3F2A-EAFE-4C4D-8821-724952782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499666"/>
            <a:ext cx="4797083" cy="3579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20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000" dirty="0">
                <a:solidFill>
                  <a:schemeClr val="accent1"/>
                </a:solidFill>
              </a:rPr>
              <a:t>SQL</a:t>
            </a:r>
            <a:br>
              <a:rPr lang="it-IT" sz="4000" dirty="0">
                <a:solidFill>
                  <a:schemeClr val="accent1"/>
                </a:solidFill>
              </a:rPr>
            </a:br>
            <a:r>
              <a:rPr lang="it-IT" sz="4000" dirty="0">
                <a:solidFill>
                  <a:schemeClr val="accent1"/>
                </a:solidFill>
              </a:rPr>
              <a:t>installation Troubleshooting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dirty="0"/>
              <a:t>Do you have the exercise files downloaded? and Nano ++ Editor or Bb edit correctly installed?</a:t>
            </a:r>
          </a:p>
          <a:p>
            <a:pPr marL="514350" indent="-514350">
              <a:buFont typeface="+mj-lt"/>
              <a:buAutoNum type="arabicPeriod"/>
            </a:pPr>
            <a:r>
              <a:rPr lang="en-US" dirty="0"/>
              <a:t>Is </a:t>
            </a:r>
            <a:r>
              <a:rPr lang="en-US" dirty="0" err="1"/>
              <a:t>Xampp</a:t>
            </a:r>
            <a:r>
              <a:rPr lang="en-US" dirty="0"/>
              <a:t> installed and working correctly?</a:t>
            </a:r>
          </a:p>
          <a:p>
            <a:endParaRPr lang="it-IT" sz="2400" dirty="0"/>
          </a:p>
        </p:txBody>
      </p:sp>
    </p:spTree>
    <p:extLst>
      <p:ext uri="{BB962C8B-B14F-4D97-AF65-F5344CB8AC3E}">
        <p14:creationId xmlns:p14="http://schemas.microsoft.com/office/powerpoint/2010/main" val="2700778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Settings in Nano ++</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26073" y="2658690"/>
            <a:ext cx="4815560" cy="3539430"/>
          </a:xfrm>
          <a:prstGeom prst="rect">
            <a:avLst/>
          </a:prstGeom>
          <a:noFill/>
        </p:spPr>
        <p:txBody>
          <a:bodyPr wrap="square" rtlCol="0">
            <a:spAutoFit/>
          </a:bodyPr>
          <a:lstStyle/>
          <a:p>
            <a:pPr marL="457200" indent="-457200">
              <a:buFont typeface="Arial" panose="020B0604020202020204" pitchFamily="34" charset="0"/>
              <a:buChar char="•"/>
            </a:pPr>
            <a:r>
              <a:rPr lang="it-IT" sz="3200" dirty="0"/>
              <a:t>Open as adiministrator</a:t>
            </a:r>
          </a:p>
          <a:p>
            <a:pPr marL="457200" indent="-457200">
              <a:buFont typeface="Arial" panose="020B0604020202020204" pitchFamily="34" charset="0"/>
              <a:buChar char="•"/>
            </a:pPr>
            <a:r>
              <a:rPr lang="it-IT" sz="3200" dirty="0"/>
              <a:t>Go to Settings &gt; Preferences &gt;Costumize</a:t>
            </a:r>
          </a:p>
          <a:p>
            <a:pPr marL="457200" indent="-457200">
              <a:buFont typeface="Arial" panose="020B0604020202020204" pitchFamily="34" charset="0"/>
              <a:buChar char="•"/>
            </a:pPr>
            <a:r>
              <a:rPr lang="it-IT" sz="3200" dirty="0"/>
              <a:t>Enter .txt, .php, .sql, .html, .htm, .css</a:t>
            </a:r>
          </a:p>
          <a:p>
            <a:endParaRPr lang="it-IT" sz="3200" dirty="0"/>
          </a:p>
          <a:p>
            <a:endParaRPr lang="it-IT" sz="3200" dirty="0"/>
          </a:p>
        </p:txBody>
      </p:sp>
      <p:sp>
        <p:nvSpPr>
          <p:cNvPr id="4" name="TextBox 3">
            <a:extLst>
              <a:ext uri="{FF2B5EF4-FFF2-40B4-BE49-F238E27FC236}">
                <a16:creationId xmlns:a16="http://schemas.microsoft.com/office/drawing/2014/main" id="{93306EAC-8296-448C-BB8E-CFA34CCFAD61}"/>
              </a:ext>
            </a:extLst>
          </p:cNvPr>
          <p:cNvSpPr txBox="1"/>
          <p:nvPr/>
        </p:nvSpPr>
        <p:spPr>
          <a:xfrm>
            <a:off x="5580465" y="2658690"/>
            <a:ext cx="6236396" cy="584775"/>
          </a:xfrm>
          <a:prstGeom prst="rect">
            <a:avLst/>
          </a:prstGeom>
          <a:noFill/>
        </p:spPr>
        <p:txBody>
          <a:bodyPr wrap="square" rtlCol="0">
            <a:spAutoFit/>
          </a:bodyPr>
          <a:lstStyle/>
          <a:p>
            <a:pPr marL="285750" indent="-285750">
              <a:buFont typeface="Arial" panose="020B0604020202020204" pitchFamily="34" charset="0"/>
              <a:buChar char="•"/>
            </a:pPr>
            <a:r>
              <a:rPr lang="it-IT" sz="3200" dirty="0"/>
              <a:t>Go to settings &gt; Style configurator</a:t>
            </a:r>
          </a:p>
        </p:txBody>
      </p:sp>
      <p:pic>
        <p:nvPicPr>
          <p:cNvPr id="6" name="Picture 5">
            <a:extLst>
              <a:ext uri="{FF2B5EF4-FFF2-40B4-BE49-F238E27FC236}">
                <a16:creationId xmlns:a16="http://schemas.microsoft.com/office/drawing/2014/main" id="{22638CE3-7F42-4C48-9124-28ACA8E06AEB}"/>
              </a:ext>
            </a:extLst>
          </p:cNvPr>
          <p:cNvPicPr>
            <a:picLocks noChangeAspect="1"/>
          </p:cNvPicPr>
          <p:nvPr/>
        </p:nvPicPr>
        <p:blipFill rotWithShape="1">
          <a:blip r:embed="rId2"/>
          <a:srcRect t="5172" b="3304"/>
          <a:stretch/>
        </p:blipFill>
        <p:spPr>
          <a:xfrm>
            <a:off x="5802929" y="3429000"/>
            <a:ext cx="5791467" cy="3085514"/>
          </a:xfrm>
          <a:prstGeom prst="rect">
            <a:avLst/>
          </a:prstGeom>
        </p:spPr>
      </p:pic>
    </p:spTree>
    <p:extLst>
      <p:ext uri="{BB962C8B-B14F-4D97-AF65-F5344CB8AC3E}">
        <p14:creationId xmlns:p14="http://schemas.microsoft.com/office/powerpoint/2010/main" val="4054704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Settings in Notepad ++</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378068" y="4684223"/>
            <a:ext cx="4815560" cy="2554545"/>
          </a:xfrm>
          <a:prstGeom prst="rect">
            <a:avLst/>
          </a:prstGeom>
          <a:noFill/>
        </p:spPr>
        <p:txBody>
          <a:bodyPr wrap="square" rtlCol="0">
            <a:spAutoFit/>
          </a:bodyPr>
          <a:lstStyle/>
          <a:p>
            <a:pPr marL="457200" indent="-457200">
              <a:buFont typeface="Arial" panose="020B0604020202020204" pitchFamily="34" charset="0"/>
              <a:buChar char="•"/>
            </a:pPr>
            <a:r>
              <a:rPr lang="it-IT" sz="3200" dirty="0"/>
              <a:t>Go on the chapter folder and select Nano ++ as default program</a:t>
            </a:r>
          </a:p>
          <a:p>
            <a:endParaRPr lang="it-IT" sz="3200" dirty="0"/>
          </a:p>
          <a:p>
            <a:endParaRPr lang="it-IT" sz="3200" dirty="0"/>
          </a:p>
        </p:txBody>
      </p:sp>
      <p:sp>
        <p:nvSpPr>
          <p:cNvPr id="4" name="TextBox 3">
            <a:extLst>
              <a:ext uri="{FF2B5EF4-FFF2-40B4-BE49-F238E27FC236}">
                <a16:creationId xmlns:a16="http://schemas.microsoft.com/office/drawing/2014/main" id="{93306EAC-8296-448C-BB8E-CFA34CCFAD61}"/>
              </a:ext>
            </a:extLst>
          </p:cNvPr>
          <p:cNvSpPr txBox="1"/>
          <p:nvPr/>
        </p:nvSpPr>
        <p:spPr>
          <a:xfrm>
            <a:off x="526073" y="2651152"/>
            <a:ext cx="6236396" cy="1569660"/>
          </a:xfrm>
          <a:prstGeom prst="rect">
            <a:avLst/>
          </a:prstGeom>
          <a:noFill/>
        </p:spPr>
        <p:txBody>
          <a:bodyPr wrap="square" rtlCol="0">
            <a:spAutoFit/>
          </a:bodyPr>
          <a:lstStyle/>
          <a:p>
            <a:pPr marL="285750" indent="-285750">
              <a:buFont typeface="Arial" panose="020B0604020202020204" pitchFamily="34" charset="0"/>
              <a:buChar char="•"/>
            </a:pPr>
            <a:r>
              <a:rPr lang="it-IT" sz="3200" dirty="0"/>
              <a:t>Go to settings &gt; Preferences &gt; set space instead of Tab under Languages</a:t>
            </a:r>
          </a:p>
        </p:txBody>
      </p:sp>
      <p:pic>
        <p:nvPicPr>
          <p:cNvPr id="7" name="Picture 6">
            <a:extLst>
              <a:ext uri="{FF2B5EF4-FFF2-40B4-BE49-F238E27FC236}">
                <a16:creationId xmlns:a16="http://schemas.microsoft.com/office/drawing/2014/main" id="{A2CA0580-A6CF-4679-8FF9-842D9174E7B7}"/>
              </a:ext>
            </a:extLst>
          </p:cNvPr>
          <p:cNvPicPr>
            <a:picLocks noChangeAspect="1"/>
          </p:cNvPicPr>
          <p:nvPr/>
        </p:nvPicPr>
        <p:blipFill>
          <a:blip r:embed="rId2"/>
          <a:stretch>
            <a:fillRect/>
          </a:stretch>
        </p:blipFill>
        <p:spPr>
          <a:xfrm>
            <a:off x="7875929" y="2484870"/>
            <a:ext cx="3305175" cy="3476625"/>
          </a:xfrm>
          <a:prstGeom prst="rect">
            <a:avLst/>
          </a:prstGeom>
        </p:spPr>
      </p:pic>
    </p:spTree>
    <p:extLst>
      <p:ext uri="{BB962C8B-B14F-4D97-AF65-F5344CB8AC3E}">
        <p14:creationId xmlns:p14="http://schemas.microsoft.com/office/powerpoint/2010/main" val="1288477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Settings in </a:t>
            </a:r>
            <a:r>
              <a:rPr lang="en-US" sz="5400" dirty="0" err="1">
                <a:solidFill>
                  <a:srgbClr val="FFFFFF"/>
                </a:solidFill>
              </a:rPr>
              <a:t>Bbedit</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378068" y="4684223"/>
            <a:ext cx="4815560" cy="2554545"/>
          </a:xfrm>
          <a:prstGeom prst="rect">
            <a:avLst/>
          </a:prstGeom>
          <a:noFill/>
        </p:spPr>
        <p:txBody>
          <a:bodyPr wrap="square" rtlCol="0">
            <a:spAutoFit/>
          </a:bodyPr>
          <a:lstStyle/>
          <a:p>
            <a:pPr marL="457200" indent="-457200">
              <a:buFont typeface="Arial" panose="020B0604020202020204" pitchFamily="34" charset="0"/>
              <a:buChar char="•"/>
            </a:pPr>
            <a:r>
              <a:rPr lang="it-IT" sz="3200" dirty="0"/>
              <a:t>Go on the chapter folder and select Notepad ++ as default program</a:t>
            </a:r>
          </a:p>
          <a:p>
            <a:endParaRPr lang="it-IT" sz="3200" dirty="0"/>
          </a:p>
          <a:p>
            <a:endParaRPr lang="it-IT" sz="3200" dirty="0"/>
          </a:p>
        </p:txBody>
      </p:sp>
      <p:sp>
        <p:nvSpPr>
          <p:cNvPr id="4" name="TextBox 3">
            <a:extLst>
              <a:ext uri="{FF2B5EF4-FFF2-40B4-BE49-F238E27FC236}">
                <a16:creationId xmlns:a16="http://schemas.microsoft.com/office/drawing/2014/main" id="{93306EAC-8296-448C-BB8E-CFA34CCFAD61}"/>
              </a:ext>
            </a:extLst>
          </p:cNvPr>
          <p:cNvSpPr txBox="1"/>
          <p:nvPr/>
        </p:nvSpPr>
        <p:spPr>
          <a:xfrm>
            <a:off x="526073" y="2651152"/>
            <a:ext cx="6236396" cy="1077218"/>
          </a:xfrm>
          <a:prstGeom prst="rect">
            <a:avLst/>
          </a:prstGeom>
          <a:noFill/>
        </p:spPr>
        <p:txBody>
          <a:bodyPr wrap="square" rtlCol="0">
            <a:spAutoFit/>
          </a:bodyPr>
          <a:lstStyle/>
          <a:p>
            <a:pPr marL="285750" indent="-285750">
              <a:buFont typeface="Arial" panose="020B0604020202020204" pitchFamily="34" charset="0"/>
              <a:buChar char="•"/>
            </a:pPr>
            <a:r>
              <a:rPr lang="it-IT" sz="3200" dirty="0"/>
              <a:t>Go to preferences and set colour and size of the font </a:t>
            </a:r>
          </a:p>
        </p:txBody>
      </p:sp>
      <p:pic>
        <p:nvPicPr>
          <p:cNvPr id="3" name="Picture 2">
            <a:extLst>
              <a:ext uri="{FF2B5EF4-FFF2-40B4-BE49-F238E27FC236}">
                <a16:creationId xmlns:a16="http://schemas.microsoft.com/office/drawing/2014/main" id="{4AA5764B-47E9-4E06-A0D4-BDC3D5E84245}"/>
              </a:ext>
            </a:extLst>
          </p:cNvPr>
          <p:cNvPicPr>
            <a:picLocks noChangeAspect="1"/>
          </p:cNvPicPr>
          <p:nvPr/>
        </p:nvPicPr>
        <p:blipFill>
          <a:blip r:embed="rId2"/>
          <a:stretch>
            <a:fillRect/>
          </a:stretch>
        </p:blipFill>
        <p:spPr>
          <a:xfrm>
            <a:off x="6323564" y="3168448"/>
            <a:ext cx="5667375" cy="3524250"/>
          </a:xfrm>
          <a:prstGeom prst="rect">
            <a:avLst/>
          </a:prstGeom>
        </p:spPr>
      </p:pic>
    </p:spTree>
    <p:extLst>
      <p:ext uri="{BB962C8B-B14F-4D97-AF65-F5344CB8AC3E}">
        <p14:creationId xmlns:p14="http://schemas.microsoft.com/office/powerpoint/2010/main" val="105835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Relational Databases and SQL</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E87F4C5-C5EE-4CB4-A77C-0CEECEF86A66}"/>
              </a:ext>
            </a:extLst>
          </p:cNvPr>
          <p:cNvPicPr>
            <a:picLocks noChangeAspect="1"/>
          </p:cNvPicPr>
          <p:nvPr/>
        </p:nvPicPr>
        <p:blipFill rotWithShape="1">
          <a:blip r:embed="rId2"/>
          <a:srcRect t="7295" b="14393"/>
          <a:stretch/>
        </p:blipFill>
        <p:spPr>
          <a:xfrm>
            <a:off x="6386733" y="3310987"/>
            <a:ext cx="5483704" cy="3226973"/>
          </a:xfrm>
          <a:prstGeom prst="rect">
            <a:avLst/>
          </a:prstGeom>
        </p:spPr>
      </p:pic>
      <p:sp>
        <p:nvSpPr>
          <p:cNvPr id="11" name="Rectangle 10">
            <a:extLst>
              <a:ext uri="{FF2B5EF4-FFF2-40B4-BE49-F238E27FC236}">
                <a16:creationId xmlns:a16="http://schemas.microsoft.com/office/drawing/2014/main" id="{8BC323D1-9AA4-41CA-B3B4-0957D26B3D50}"/>
              </a:ext>
            </a:extLst>
          </p:cNvPr>
          <p:cNvSpPr/>
          <p:nvPr/>
        </p:nvSpPr>
        <p:spPr>
          <a:xfrm>
            <a:off x="5963479" y="725337"/>
            <a:ext cx="5740556" cy="3418756"/>
          </a:xfrm>
          <a:prstGeom prst="rect">
            <a:avLst/>
          </a:prstGeom>
        </p:spPr>
        <p:txBody>
          <a:bodyPr wrap="square">
            <a:spAutoFit/>
          </a:bodyPr>
          <a:lstStyle/>
          <a:p>
            <a:pPr marL="457200" indent="-457200">
              <a:lnSpc>
                <a:spcPct val="200000"/>
              </a:lnSpc>
              <a:buFont typeface="Arial" panose="020B0604020202020204" pitchFamily="34" charset="0"/>
              <a:buChar char="•"/>
            </a:pPr>
            <a:r>
              <a:rPr lang="en-GB" sz="2800" b="1" dirty="0"/>
              <a:t>Who are we?</a:t>
            </a:r>
          </a:p>
          <a:p>
            <a:pPr marL="457200" indent="-457200">
              <a:lnSpc>
                <a:spcPct val="200000"/>
              </a:lnSpc>
              <a:buFont typeface="Arial" panose="020B0604020202020204" pitchFamily="34" charset="0"/>
              <a:buChar char="•"/>
            </a:pPr>
            <a:r>
              <a:rPr lang="en-GB" sz="2800" b="1" dirty="0"/>
              <a:t>Why are we here?</a:t>
            </a:r>
          </a:p>
          <a:p>
            <a:pPr marL="457200" indent="-457200">
              <a:lnSpc>
                <a:spcPct val="200000"/>
              </a:lnSpc>
              <a:buFont typeface="Arial" panose="020B0604020202020204" pitchFamily="34" charset="0"/>
              <a:buChar char="•"/>
            </a:pPr>
            <a:r>
              <a:rPr lang="en-GB" sz="2800" b="1" dirty="0"/>
              <a:t>Which type of data do you work with?</a:t>
            </a:r>
          </a:p>
        </p:txBody>
      </p:sp>
    </p:spTree>
    <p:extLst>
      <p:ext uri="{BB962C8B-B14F-4D97-AF65-F5344CB8AC3E}">
        <p14:creationId xmlns:p14="http://schemas.microsoft.com/office/powerpoint/2010/main" val="2208547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err="1">
                <a:solidFill>
                  <a:srgbClr val="FFFFFF"/>
                </a:solidFill>
              </a:rPr>
              <a:t>Xampp</a:t>
            </a:r>
            <a:r>
              <a:rPr lang="en-US" sz="5400" dirty="0">
                <a:solidFill>
                  <a:srgbClr val="FFFFFF"/>
                </a:solidFill>
              </a:rPr>
              <a:t> Installation</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378068" y="4684223"/>
            <a:ext cx="4815560" cy="1077218"/>
          </a:xfrm>
          <a:prstGeom prst="rect">
            <a:avLst/>
          </a:prstGeom>
          <a:noFill/>
        </p:spPr>
        <p:txBody>
          <a:bodyPr wrap="square" rtlCol="0">
            <a:spAutoFit/>
          </a:bodyPr>
          <a:lstStyle/>
          <a:p>
            <a:endParaRPr lang="it-IT" sz="3200" dirty="0"/>
          </a:p>
          <a:p>
            <a:endParaRPr lang="it-IT" sz="3200" dirty="0"/>
          </a:p>
        </p:txBody>
      </p:sp>
      <p:sp>
        <p:nvSpPr>
          <p:cNvPr id="4" name="TextBox 3">
            <a:extLst>
              <a:ext uri="{FF2B5EF4-FFF2-40B4-BE49-F238E27FC236}">
                <a16:creationId xmlns:a16="http://schemas.microsoft.com/office/drawing/2014/main" id="{93306EAC-8296-448C-BB8E-CFA34CCFAD61}"/>
              </a:ext>
            </a:extLst>
          </p:cNvPr>
          <p:cNvSpPr txBox="1"/>
          <p:nvPr/>
        </p:nvSpPr>
        <p:spPr>
          <a:xfrm>
            <a:off x="378068" y="2359530"/>
            <a:ext cx="6047005" cy="4154984"/>
          </a:xfrm>
          <a:prstGeom prst="rect">
            <a:avLst/>
          </a:prstGeom>
          <a:noFill/>
        </p:spPr>
        <p:txBody>
          <a:bodyPr wrap="square" rtlCol="0">
            <a:spAutoFit/>
          </a:bodyPr>
          <a:lstStyle/>
          <a:p>
            <a:r>
              <a:rPr lang="en-US" sz="2400" b="1" dirty="0"/>
              <a:t>XAMPP</a:t>
            </a:r>
            <a:r>
              <a:rPr lang="en-US" sz="2400" dirty="0"/>
              <a:t> is a free and open-source </a:t>
            </a:r>
            <a:r>
              <a:rPr lang="en-US" sz="2400" b="1" dirty="0"/>
              <a:t>cross-platform web server </a:t>
            </a:r>
            <a:r>
              <a:rPr lang="en-US" sz="2400" dirty="0"/>
              <a:t>solution stack package developed by Apache Friends, consisting mainly of the </a:t>
            </a:r>
            <a:r>
              <a:rPr lang="en-US" sz="2400" b="1" dirty="0"/>
              <a:t>Apache HTTP Server</a:t>
            </a:r>
            <a:r>
              <a:rPr lang="en-US" sz="2400" dirty="0"/>
              <a:t>, </a:t>
            </a:r>
            <a:r>
              <a:rPr lang="en-US" sz="2400" b="1" dirty="0"/>
              <a:t>MariaDB database</a:t>
            </a:r>
            <a:r>
              <a:rPr lang="en-US" sz="2400" dirty="0"/>
              <a:t>, and </a:t>
            </a:r>
            <a:r>
              <a:rPr lang="en-US" sz="2400" b="1" dirty="0"/>
              <a:t>interpreters for scripts </a:t>
            </a:r>
            <a:r>
              <a:rPr lang="en-US" sz="2400" dirty="0"/>
              <a:t>written in the </a:t>
            </a:r>
            <a:r>
              <a:rPr lang="en-US" sz="2400" b="1" dirty="0"/>
              <a:t>PHP </a:t>
            </a:r>
            <a:r>
              <a:rPr lang="en-US" sz="2400" dirty="0"/>
              <a:t>and </a:t>
            </a:r>
            <a:r>
              <a:rPr lang="en-US" sz="2400" b="1" dirty="0"/>
              <a:t>Perl </a:t>
            </a:r>
            <a:r>
              <a:rPr lang="en-US" sz="2400" dirty="0"/>
              <a:t>programming languages. Since most actual web server deployments use the same components as XAMPP, it makes transitioning from a local test server to a live server possible.</a:t>
            </a:r>
            <a:endParaRPr lang="it-IT" sz="2400" dirty="0"/>
          </a:p>
        </p:txBody>
      </p:sp>
      <p:pic>
        <p:nvPicPr>
          <p:cNvPr id="2050" name="Picture 2" descr="Image result for xampp&quot;">
            <a:extLst>
              <a:ext uri="{FF2B5EF4-FFF2-40B4-BE49-F238E27FC236}">
                <a16:creationId xmlns:a16="http://schemas.microsoft.com/office/drawing/2014/main" id="{E2504098-4B11-4472-8FF4-E2630BA4C12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497889" y="3833738"/>
            <a:ext cx="4316043" cy="242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474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err="1">
                <a:solidFill>
                  <a:srgbClr val="FFFFFF"/>
                </a:solidFill>
              </a:rPr>
              <a:t>Xampp</a:t>
            </a:r>
            <a:r>
              <a:rPr lang="en-US" sz="5400" dirty="0">
                <a:solidFill>
                  <a:srgbClr val="FFFFFF"/>
                </a:solidFill>
              </a:rPr>
              <a:t> Installation</a:t>
            </a:r>
            <a:endParaRPr lang="en-US" sz="5400" kern="1200" dirty="0">
              <a:solidFill>
                <a:srgbClr val="FFFFFF"/>
              </a:solidFill>
              <a:latin typeface="+mj-lt"/>
              <a:ea typeface="+mj-ea"/>
              <a:cs typeface="+mj-cs"/>
            </a:endParaRPr>
          </a:p>
        </p:txBody>
      </p:sp>
      <p:cxnSp>
        <p:nvCxnSpPr>
          <p:cNvPr id="90" name="Straight Connector 8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B5EE04-2CD4-4132-A083-ED2523F91888}"/>
              </a:ext>
            </a:extLst>
          </p:cNvPr>
          <p:cNvSpPr txBox="1"/>
          <p:nvPr/>
        </p:nvSpPr>
        <p:spPr>
          <a:xfrm>
            <a:off x="526073" y="4670365"/>
            <a:ext cx="4815560" cy="1077218"/>
          </a:xfrm>
          <a:prstGeom prst="rect">
            <a:avLst/>
          </a:prstGeom>
          <a:noFill/>
        </p:spPr>
        <p:txBody>
          <a:bodyPr wrap="square" rtlCol="0">
            <a:spAutoFit/>
          </a:bodyPr>
          <a:lstStyle/>
          <a:p>
            <a:endParaRPr lang="it-IT" sz="3200" dirty="0"/>
          </a:p>
          <a:p>
            <a:endParaRPr lang="it-IT" sz="3200" dirty="0"/>
          </a:p>
        </p:txBody>
      </p:sp>
      <p:sp>
        <p:nvSpPr>
          <p:cNvPr id="4" name="TextBox 3">
            <a:extLst>
              <a:ext uri="{FF2B5EF4-FFF2-40B4-BE49-F238E27FC236}">
                <a16:creationId xmlns:a16="http://schemas.microsoft.com/office/drawing/2014/main" id="{93306EAC-8296-448C-BB8E-CFA34CCFAD61}"/>
              </a:ext>
            </a:extLst>
          </p:cNvPr>
          <p:cNvSpPr txBox="1"/>
          <p:nvPr/>
        </p:nvSpPr>
        <p:spPr>
          <a:xfrm>
            <a:off x="378068" y="2359530"/>
            <a:ext cx="604700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Before installing it check other web server are not in use: go to Control Panel &gt; Programs &gt; Turn windows features on off&gt; unchecked internet information…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Download the right version of </a:t>
            </a:r>
            <a:r>
              <a:rPr lang="en-US" sz="2400" dirty="0" err="1"/>
              <a:t>Xampp</a:t>
            </a:r>
            <a:r>
              <a:rPr lang="en-US" sz="2400" dirty="0"/>
              <a:t> from here  </a:t>
            </a:r>
            <a:r>
              <a:rPr lang="it-IT" sz="2400" dirty="0">
                <a:hlinkClick r:id="rId2"/>
              </a:rPr>
              <a:t>https://bw.org/ldcsql/</a:t>
            </a:r>
            <a:endParaRPr lang="it-IT" sz="2400" dirty="0"/>
          </a:p>
          <a:p>
            <a:pPr marL="342900" indent="-342900">
              <a:buFont typeface="Arial" panose="020B0604020202020204" pitchFamily="34" charset="0"/>
              <a:buChar char="•"/>
            </a:pPr>
            <a:endParaRPr lang="it-IT" sz="2400" dirty="0"/>
          </a:p>
          <a:p>
            <a:pPr marL="342900" indent="-342900">
              <a:buFont typeface="Arial" panose="020B0604020202020204" pitchFamily="34" charset="0"/>
              <a:buChar char="•"/>
            </a:pPr>
            <a:r>
              <a:rPr lang="it-IT" sz="2400" dirty="0"/>
              <a:t>Add the Xamp control panel to your bar and Start Apache </a:t>
            </a:r>
          </a:p>
        </p:txBody>
      </p:sp>
      <p:sp>
        <p:nvSpPr>
          <p:cNvPr id="3" name="TextBox 2">
            <a:extLst>
              <a:ext uri="{FF2B5EF4-FFF2-40B4-BE49-F238E27FC236}">
                <a16:creationId xmlns:a16="http://schemas.microsoft.com/office/drawing/2014/main" id="{93763EAE-B521-4532-B06D-EE9F772869E4}"/>
              </a:ext>
            </a:extLst>
          </p:cNvPr>
          <p:cNvSpPr txBox="1"/>
          <p:nvPr/>
        </p:nvSpPr>
        <p:spPr>
          <a:xfrm>
            <a:off x="7118253" y="2236438"/>
            <a:ext cx="4695679" cy="4154984"/>
          </a:xfrm>
          <a:prstGeom prst="rect">
            <a:avLst/>
          </a:prstGeom>
          <a:noFill/>
        </p:spPr>
        <p:txBody>
          <a:bodyPr wrap="square" rtlCol="0">
            <a:spAutoFit/>
          </a:bodyPr>
          <a:lstStyle/>
          <a:p>
            <a:pPr marL="285750" indent="-285750">
              <a:buFont typeface="Arial" panose="020B0604020202020204" pitchFamily="34" charset="0"/>
              <a:buChar char="•"/>
            </a:pPr>
            <a:r>
              <a:rPr lang="it-IT" sz="2400" dirty="0"/>
              <a:t>Crt c Crt v CRUD Db and SID folders from the exercise folder to C:\xampp\htdocs</a:t>
            </a:r>
          </a:p>
          <a:p>
            <a:pPr marL="285750" indent="-285750">
              <a:buFont typeface="Arial" panose="020B0604020202020204" pitchFamily="34" charset="0"/>
              <a:buChar char="•"/>
            </a:pPr>
            <a:endParaRPr lang="it-IT" sz="2400" dirty="0"/>
          </a:p>
          <a:p>
            <a:pPr marL="285750" indent="-285750">
              <a:buFont typeface="Arial" panose="020B0604020202020204" pitchFamily="34" charset="0"/>
              <a:buChar char="•"/>
            </a:pPr>
            <a:r>
              <a:rPr lang="it-IT" sz="2400" dirty="0"/>
              <a:t>Run in your browser </a:t>
            </a:r>
            <a:r>
              <a:rPr lang="it-IT" sz="2400" dirty="0">
                <a:hlinkClick r:id="rId3"/>
              </a:rPr>
              <a:t>http://localhost/sid/sid.php</a:t>
            </a:r>
            <a:r>
              <a:rPr lang="it-IT" sz="2400" dirty="0"/>
              <a:t> and </a:t>
            </a:r>
            <a:r>
              <a:rPr lang="it-IT" sz="2400" dirty="0">
                <a:hlinkClick r:id="rId4"/>
              </a:rPr>
              <a:t>http://localhost/crud/crud.php</a:t>
            </a:r>
            <a:r>
              <a:rPr lang="it-IT" sz="2400" dirty="0"/>
              <a:t> and drag and drop them to the favorites </a:t>
            </a:r>
          </a:p>
          <a:p>
            <a:pPr marL="285750" indent="-285750">
              <a:buFont typeface="Arial" panose="020B0604020202020204" pitchFamily="34" charset="0"/>
              <a:buChar char="•"/>
            </a:pPr>
            <a:endParaRPr lang="it-IT" sz="2400" dirty="0"/>
          </a:p>
          <a:p>
            <a:pPr marL="285750" indent="-285750">
              <a:buFont typeface="Arial" panose="020B0604020202020204" pitchFamily="34" charset="0"/>
              <a:buChar char="•"/>
            </a:pPr>
            <a:r>
              <a:rPr lang="it-IT" sz="2400" dirty="0"/>
              <a:t>Test a query on SID </a:t>
            </a:r>
          </a:p>
        </p:txBody>
      </p:sp>
      <p:sp>
        <p:nvSpPr>
          <p:cNvPr id="6" name="TextBox 5">
            <a:extLst>
              <a:ext uri="{FF2B5EF4-FFF2-40B4-BE49-F238E27FC236}">
                <a16:creationId xmlns:a16="http://schemas.microsoft.com/office/drawing/2014/main" id="{0C89D21E-3E86-4F8F-A988-84AED423DCF4}"/>
              </a:ext>
            </a:extLst>
          </p:cNvPr>
          <p:cNvSpPr txBox="1"/>
          <p:nvPr/>
        </p:nvSpPr>
        <p:spPr>
          <a:xfrm>
            <a:off x="-4239" y="6334096"/>
            <a:ext cx="12192000" cy="461665"/>
          </a:xfrm>
          <a:prstGeom prst="rect">
            <a:avLst/>
          </a:prstGeom>
          <a:noFill/>
        </p:spPr>
        <p:txBody>
          <a:bodyPr wrap="square" rtlCol="0">
            <a:spAutoFit/>
          </a:bodyPr>
          <a:lstStyle/>
          <a:p>
            <a:pPr algn="ctr"/>
            <a:r>
              <a:rPr lang="it-IT" sz="2400" dirty="0"/>
              <a:t>For Mac check you have read and write permission on DBs</a:t>
            </a:r>
          </a:p>
        </p:txBody>
      </p:sp>
    </p:spTree>
    <p:extLst>
      <p:ext uri="{BB962C8B-B14F-4D97-AF65-F5344CB8AC3E}">
        <p14:creationId xmlns:p14="http://schemas.microsoft.com/office/powerpoint/2010/main" val="738839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SQL overview</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1175912"/>
            <a:ext cx="6377769" cy="4930246"/>
          </a:xfrm>
        </p:spPr>
        <p:txBody>
          <a:bodyPr anchor="ctr">
            <a:normAutofit/>
          </a:bodyPr>
          <a:lstStyle/>
          <a:p>
            <a:pPr marL="514350" indent="-514350">
              <a:buFont typeface="+mj-lt"/>
              <a:buAutoNum type="arabicPeriod"/>
            </a:pPr>
            <a:r>
              <a:rPr lang="en-US" dirty="0"/>
              <a:t>CURD and the SELECT statement</a:t>
            </a:r>
          </a:p>
          <a:p>
            <a:pPr marL="514350" indent="-514350">
              <a:buFont typeface="+mj-lt"/>
              <a:buAutoNum type="arabicPeriod"/>
            </a:pPr>
            <a:r>
              <a:rPr lang="en-US" dirty="0"/>
              <a:t>DB organization</a:t>
            </a:r>
          </a:p>
          <a:p>
            <a:pPr marL="514350" indent="-514350">
              <a:buFont typeface="+mj-lt"/>
              <a:buAutoNum type="arabicPeriod"/>
            </a:pPr>
            <a:r>
              <a:rPr lang="en-US" dirty="0"/>
              <a:t>The SELECT statement</a:t>
            </a:r>
          </a:p>
          <a:p>
            <a:pPr marL="514350" indent="-514350">
              <a:buFont typeface="+mj-lt"/>
              <a:buAutoNum type="arabicPeriod"/>
            </a:pPr>
            <a:r>
              <a:rPr lang="en-US" dirty="0"/>
              <a:t>Selecting Rows</a:t>
            </a:r>
          </a:p>
          <a:p>
            <a:pPr marL="514350" indent="-514350">
              <a:buFont typeface="+mj-lt"/>
              <a:buAutoNum type="arabicPeriod"/>
            </a:pPr>
            <a:r>
              <a:rPr lang="en-US" dirty="0"/>
              <a:t>Selecting Columns</a:t>
            </a:r>
          </a:p>
          <a:p>
            <a:pPr marL="514350" indent="-514350">
              <a:buFont typeface="+mj-lt"/>
              <a:buAutoNum type="arabicPeriod"/>
            </a:pPr>
            <a:r>
              <a:rPr lang="en-US" dirty="0"/>
              <a:t>Counting Rows</a:t>
            </a:r>
          </a:p>
          <a:p>
            <a:pPr marL="514350" indent="-514350">
              <a:buFont typeface="+mj-lt"/>
              <a:buAutoNum type="arabicPeriod"/>
            </a:pPr>
            <a:r>
              <a:rPr lang="en-US" dirty="0"/>
              <a:t>Inserting Data</a:t>
            </a:r>
          </a:p>
          <a:p>
            <a:pPr marL="514350" indent="-514350">
              <a:buFont typeface="+mj-lt"/>
              <a:buAutoNum type="arabicPeriod"/>
            </a:pPr>
            <a:r>
              <a:rPr lang="en-US" dirty="0"/>
              <a:t>Updating Data</a:t>
            </a:r>
          </a:p>
          <a:p>
            <a:pPr marL="514350" indent="-514350">
              <a:buFont typeface="+mj-lt"/>
              <a:buAutoNum type="arabicPeriod"/>
            </a:pPr>
            <a:r>
              <a:rPr lang="en-US" dirty="0"/>
              <a:t>Deleting Data</a:t>
            </a:r>
          </a:p>
          <a:p>
            <a:pPr marL="0" indent="0">
              <a:buNone/>
            </a:pPr>
            <a:endParaRPr lang="it-IT" sz="2400" dirty="0"/>
          </a:p>
        </p:txBody>
      </p:sp>
    </p:spTree>
    <p:extLst>
      <p:ext uri="{BB962C8B-B14F-4D97-AF65-F5344CB8AC3E}">
        <p14:creationId xmlns:p14="http://schemas.microsoft.com/office/powerpoint/2010/main" val="1589423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CRUD TASKS</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699237B-5E39-448D-91A6-C6EEEBA37745}"/>
              </a:ext>
            </a:extLst>
          </p:cNvPr>
          <p:cNvPicPr>
            <a:picLocks noChangeAspect="1"/>
          </p:cNvPicPr>
          <p:nvPr/>
        </p:nvPicPr>
        <p:blipFill>
          <a:blip r:embed="rId2"/>
          <a:stretch>
            <a:fillRect/>
          </a:stretch>
        </p:blipFill>
        <p:spPr>
          <a:xfrm>
            <a:off x="1447800" y="2310834"/>
            <a:ext cx="9296400" cy="4448175"/>
          </a:xfrm>
          <a:prstGeom prst="rect">
            <a:avLst/>
          </a:prstGeom>
        </p:spPr>
      </p:pic>
    </p:spTree>
    <p:extLst>
      <p:ext uri="{BB962C8B-B14F-4D97-AF65-F5344CB8AC3E}">
        <p14:creationId xmlns:p14="http://schemas.microsoft.com/office/powerpoint/2010/main" val="3088209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DB organization</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151CC86-80BE-4F8B-898A-03909244E0EB}"/>
              </a:ext>
            </a:extLst>
          </p:cNvPr>
          <p:cNvSpPr txBox="1"/>
          <p:nvPr/>
        </p:nvSpPr>
        <p:spPr>
          <a:xfrm>
            <a:off x="1325218" y="2453093"/>
            <a:ext cx="6321287" cy="3877985"/>
          </a:xfrm>
          <a:prstGeom prst="rect">
            <a:avLst/>
          </a:prstGeom>
          <a:noFill/>
        </p:spPr>
        <p:txBody>
          <a:bodyPr wrap="square" rtlCol="0">
            <a:spAutoFit/>
          </a:bodyPr>
          <a:lstStyle/>
          <a:p>
            <a:r>
              <a:rPr lang="it-IT" sz="3200" dirty="0"/>
              <a:t>Concept to remember</a:t>
            </a:r>
          </a:p>
          <a:p>
            <a:r>
              <a:rPr lang="it-IT" sz="2800" dirty="0"/>
              <a:t> </a:t>
            </a:r>
          </a:p>
          <a:p>
            <a:pPr marL="285750" indent="-285750">
              <a:buFont typeface="Arial" panose="020B0604020202020204" pitchFamily="34" charset="0"/>
              <a:buChar char="•"/>
            </a:pPr>
            <a:r>
              <a:rPr lang="it-IT" sz="2800" dirty="0"/>
              <a:t>Relational Database</a:t>
            </a:r>
          </a:p>
          <a:p>
            <a:pPr marL="285750" indent="-285750">
              <a:buFont typeface="Arial" panose="020B0604020202020204" pitchFamily="34" charset="0"/>
              <a:buChar char="•"/>
            </a:pPr>
            <a:r>
              <a:rPr lang="it-IT" sz="2800" dirty="0"/>
              <a:t>Table</a:t>
            </a:r>
          </a:p>
          <a:p>
            <a:pPr marL="285750" indent="-285750">
              <a:buFont typeface="Arial" panose="020B0604020202020204" pitchFamily="34" charset="0"/>
              <a:buChar char="•"/>
            </a:pPr>
            <a:r>
              <a:rPr lang="it-IT" sz="2800" dirty="0"/>
              <a:t>Column </a:t>
            </a:r>
          </a:p>
          <a:p>
            <a:pPr marL="285750" indent="-285750">
              <a:buFont typeface="Arial" panose="020B0604020202020204" pitchFamily="34" charset="0"/>
              <a:buChar char="•"/>
            </a:pPr>
            <a:r>
              <a:rPr lang="it-IT" sz="2800" dirty="0"/>
              <a:t>Row </a:t>
            </a:r>
          </a:p>
          <a:p>
            <a:pPr marL="285750" indent="-285750">
              <a:buFont typeface="Arial" panose="020B0604020202020204" pitchFamily="34" charset="0"/>
              <a:buChar char="•"/>
            </a:pPr>
            <a:r>
              <a:rPr lang="it-IT" sz="2800" dirty="0"/>
              <a:t>Record</a:t>
            </a:r>
          </a:p>
          <a:p>
            <a:pPr marL="285750" indent="-285750">
              <a:buFont typeface="Arial" panose="020B0604020202020204" pitchFamily="34" charset="0"/>
              <a:buChar char="•"/>
            </a:pPr>
            <a:r>
              <a:rPr lang="it-IT" sz="2800" dirty="0"/>
              <a:t>Primary an external key</a:t>
            </a:r>
          </a:p>
          <a:p>
            <a:endParaRPr lang="it-IT" dirty="0"/>
          </a:p>
        </p:txBody>
      </p:sp>
    </p:spTree>
    <p:extLst>
      <p:ext uri="{BB962C8B-B14F-4D97-AF65-F5344CB8AC3E}">
        <p14:creationId xmlns:p14="http://schemas.microsoft.com/office/powerpoint/2010/main" val="1796326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The Select Clause</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5200357" y="2333685"/>
            <a:ext cx="6616504" cy="4524315"/>
          </a:xfrm>
          <a:prstGeom prst="rect">
            <a:avLst/>
          </a:prstGeom>
        </p:spPr>
        <p:txBody>
          <a:bodyPr wrap="square">
            <a:spAutoFit/>
          </a:bodyPr>
          <a:lstStyle/>
          <a:p>
            <a:r>
              <a:rPr lang="en-GB" sz="3200" dirty="0"/>
              <a:t>SELECT (what do we want to see)</a:t>
            </a:r>
          </a:p>
          <a:p>
            <a:endParaRPr lang="en-GB" sz="3200" dirty="0"/>
          </a:p>
          <a:p>
            <a:r>
              <a:rPr lang="en-GB" sz="3200" dirty="0"/>
              <a:t>FROM (in which table this info is stored)</a:t>
            </a:r>
          </a:p>
          <a:p>
            <a:endParaRPr lang="en-GB" sz="3200" dirty="0"/>
          </a:p>
          <a:p>
            <a:r>
              <a:rPr lang="en-GB" sz="3200" dirty="0"/>
              <a:t>AS (How I want to call my result)</a:t>
            </a:r>
          </a:p>
          <a:p>
            <a:endParaRPr lang="en-GB" sz="3200" dirty="0"/>
          </a:p>
          <a:p>
            <a:r>
              <a:rPr lang="en-GB" sz="3200" dirty="0"/>
              <a:t>ORDER BY (which column I want to use to order my results</a:t>
            </a:r>
          </a:p>
        </p:txBody>
      </p:sp>
      <p:pic>
        <p:nvPicPr>
          <p:cNvPr id="8" name="Picture 2" descr="Image result for sorting data">
            <a:extLst>
              <a:ext uri="{FF2B5EF4-FFF2-40B4-BE49-F238E27FC236}">
                <a16:creationId xmlns:a16="http://schemas.microsoft.com/office/drawing/2014/main" id="{25E899D9-3088-45EE-BFBF-BF50CE6CF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39" y="3236645"/>
            <a:ext cx="4402281" cy="330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461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Select Rows</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5425440" y="2379034"/>
            <a:ext cx="6616504" cy="3046988"/>
          </a:xfrm>
          <a:prstGeom prst="rect">
            <a:avLst/>
          </a:prstGeom>
        </p:spPr>
        <p:txBody>
          <a:bodyPr wrap="square">
            <a:spAutoFit/>
          </a:bodyPr>
          <a:lstStyle/>
          <a:p>
            <a:r>
              <a:rPr lang="en-GB" sz="3200" dirty="0"/>
              <a:t>SELECT (what do we want to see)</a:t>
            </a:r>
          </a:p>
          <a:p>
            <a:endParaRPr lang="en-GB" sz="3200" dirty="0"/>
          </a:p>
          <a:p>
            <a:r>
              <a:rPr lang="en-GB" sz="3200" dirty="0"/>
              <a:t>FROM (in which table this info is stored)</a:t>
            </a:r>
          </a:p>
          <a:p>
            <a:endParaRPr lang="en-GB" sz="3200" dirty="0"/>
          </a:p>
          <a:p>
            <a:r>
              <a:rPr lang="en-GB" sz="3200" b="1" dirty="0"/>
              <a:t>WHERE </a:t>
            </a:r>
            <a:r>
              <a:rPr lang="en-GB" sz="3200" dirty="0"/>
              <a:t>or </a:t>
            </a:r>
            <a:r>
              <a:rPr lang="en-GB" sz="3200" b="1" dirty="0"/>
              <a:t>LIMIT </a:t>
            </a:r>
            <a:r>
              <a:rPr lang="en-GB" sz="3200" dirty="0"/>
              <a:t>(control the results)</a:t>
            </a:r>
            <a:endParaRPr lang="en-GB" sz="3200" b="1" dirty="0"/>
          </a:p>
        </p:txBody>
      </p:sp>
      <p:pic>
        <p:nvPicPr>
          <p:cNvPr id="7" name="Picture 2" descr="Image result for unanswered question">
            <a:extLst>
              <a:ext uri="{FF2B5EF4-FFF2-40B4-BE49-F238E27FC236}">
                <a16:creationId xmlns:a16="http://schemas.microsoft.com/office/drawing/2014/main" id="{3F8CFBAA-83FE-4961-A30E-BCDA387BF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46" y="2505513"/>
            <a:ext cx="3859934" cy="321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917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Select Column</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5425440" y="2379034"/>
            <a:ext cx="6616504" cy="2554545"/>
          </a:xfrm>
          <a:prstGeom prst="rect">
            <a:avLst/>
          </a:prstGeom>
        </p:spPr>
        <p:txBody>
          <a:bodyPr wrap="square">
            <a:spAutoFit/>
          </a:bodyPr>
          <a:lstStyle/>
          <a:p>
            <a:r>
              <a:rPr lang="en-GB" sz="3200" dirty="0"/>
              <a:t>SELECT (Name of the columns I want separated by a comma)</a:t>
            </a:r>
          </a:p>
          <a:p>
            <a:endParaRPr lang="en-GB" sz="3200" dirty="0"/>
          </a:p>
          <a:p>
            <a:r>
              <a:rPr lang="en-GB" sz="3200" dirty="0"/>
              <a:t>FROM (in which table this info is stored)</a:t>
            </a:r>
          </a:p>
        </p:txBody>
      </p:sp>
      <p:pic>
        <p:nvPicPr>
          <p:cNvPr id="7" name="Picture 2" descr="Image result for unanswered question">
            <a:extLst>
              <a:ext uri="{FF2B5EF4-FFF2-40B4-BE49-F238E27FC236}">
                <a16:creationId xmlns:a16="http://schemas.microsoft.com/office/drawing/2014/main" id="{3F8CFBAA-83FE-4961-A30E-BCDA387BF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46" y="2505513"/>
            <a:ext cx="3859934" cy="321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957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Counting Rows</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5355102" y="2449857"/>
            <a:ext cx="6616504" cy="2554545"/>
          </a:xfrm>
          <a:prstGeom prst="rect">
            <a:avLst/>
          </a:prstGeom>
        </p:spPr>
        <p:txBody>
          <a:bodyPr wrap="square">
            <a:spAutoFit/>
          </a:bodyPr>
          <a:lstStyle/>
          <a:p>
            <a:r>
              <a:rPr lang="en-GB" sz="3200" dirty="0"/>
              <a:t>SELECT COUNT (* or a specific column) (counts how many rows</a:t>
            </a:r>
          </a:p>
          <a:p>
            <a:endParaRPr lang="en-GB" sz="3200" dirty="0"/>
          </a:p>
          <a:p>
            <a:r>
              <a:rPr lang="en-GB" sz="3200" dirty="0"/>
              <a:t>FROM (in which table this info is stored)</a:t>
            </a:r>
          </a:p>
        </p:txBody>
      </p:sp>
      <p:pic>
        <p:nvPicPr>
          <p:cNvPr id="8" name="Picture 2" descr="Related image">
            <a:extLst>
              <a:ext uri="{FF2B5EF4-FFF2-40B4-BE49-F238E27FC236}">
                <a16:creationId xmlns:a16="http://schemas.microsoft.com/office/drawing/2014/main" id="{B11769FE-3CB3-4CB8-94B6-FF085DC06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635775"/>
            <a:ext cx="3522879" cy="246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780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Adding Rows</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5197428" y="2474566"/>
            <a:ext cx="6616504" cy="3539430"/>
          </a:xfrm>
          <a:prstGeom prst="rect">
            <a:avLst/>
          </a:prstGeom>
        </p:spPr>
        <p:txBody>
          <a:bodyPr wrap="square">
            <a:spAutoFit/>
          </a:bodyPr>
          <a:lstStyle/>
          <a:p>
            <a:r>
              <a:rPr lang="en-US" sz="3200" dirty="0"/>
              <a:t>INSERT INTO Table name (Which columns separated by a comma and between single quotes)</a:t>
            </a:r>
          </a:p>
          <a:p>
            <a:endParaRPr lang="en-US" sz="3200" dirty="0"/>
          </a:p>
          <a:p>
            <a:r>
              <a:rPr lang="en-US" sz="3200" dirty="0"/>
              <a:t>VALUES (Values you want to enter between single quotes and separated by a comma);</a:t>
            </a:r>
            <a:endParaRPr lang="en-GB" sz="3200" dirty="0"/>
          </a:p>
        </p:txBody>
      </p:sp>
      <p:pic>
        <p:nvPicPr>
          <p:cNvPr id="1026" name="Picture 2" descr="Image result for add data">
            <a:extLst>
              <a:ext uri="{FF2B5EF4-FFF2-40B4-BE49-F238E27FC236}">
                <a16:creationId xmlns:a16="http://schemas.microsoft.com/office/drawing/2014/main" id="{1C8C8121-1AB6-418F-9765-8CE49EB51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73" y="2474566"/>
            <a:ext cx="3542344" cy="354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51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35827D1F-2BEC-43DA-8D91-820E08523178}"/>
              </a:ext>
            </a:extLst>
          </p:cNvPr>
          <p:cNvSpPr txBox="1">
            <a:spLocks/>
          </p:cNvSpPr>
          <p:nvPr/>
        </p:nvSpPr>
        <p:spPr>
          <a:xfrm>
            <a:off x="798257" y="637523"/>
            <a:ext cx="3608896" cy="91298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dirty="0">
                <a:solidFill>
                  <a:srgbClr val="FFFFFF"/>
                </a:solidFill>
                <a:latin typeface="+mj-lt"/>
                <a:ea typeface="+mj-ea"/>
                <a:cs typeface="+mj-cs"/>
              </a:rPr>
              <a:t>Before starting …</a:t>
            </a:r>
          </a:p>
        </p:txBody>
      </p:sp>
      <p:pic>
        <p:nvPicPr>
          <p:cNvPr id="14" name="Content Placeholder 3">
            <a:extLst>
              <a:ext uri="{FF2B5EF4-FFF2-40B4-BE49-F238E27FC236}">
                <a16:creationId xmlns:a16="http://schemas.microsoft.com/office/drawing/2014/main" id="{19AFFDB5-AA77-47D8-9A7B-5174E53EB5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989" r="763" b="-6"/>
          <a:stretch/>
        </p:blipFill>
        <p:spPr>
          <a:xfrm>
            <a:off x="4968250" y="325905"/>
            <a:ext cx="2249424" cy="2002611"/>
          </a:xfrm>
          <a:prstGeom prst="rect">
            <a:avLst/>
          </a:prstGeom>
        </p:spPr>
      </p:pic>
      <p:sp>
        <p:nvSpPr>
          <p:cNvPr id="12" name="Content Placeholder 2">
            <a:extLst>
              <a:ext uri="{FF2B5EF4-FFF2-40B4-BE49-F238E27FC236}">
                <a16:creationId xmlns:a16="http://schemas.microsoft.com/office/drawing/2014/main" id="{FC03360D-BF02-4F4E-9AEC-683F5DC49A88}"/>
              </a:ext>
            </a:extLst>
          </p:cNvPr>
          <p:cNvSpPr txBox="1">
            <a:spLocks/>
          </p:cNvSpPr>
          <p:nvPr/>
        </p:nvSpPr>
        <p:spPr>
          <a:xfrm>
            <a:off x="842027" y="1866295"/>
            <a:ext cx="3607930" cy="36771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400" b="1" dirty="0">
                <a:solidFill>
                  <a:srgbClr val="FFFFFF"/>
                </a:solidFill>
              </a:rPr>
              <a:t>Who am I </a:t>
            </a:r>
          </a:p>
          <a:p>
            <a:r>
              <a:rPr lang="en-US" sz="2400" dirty="0">
                <a:solidFill>
                  <a:srgbClr val="FFFFFF"/>
                </a:solidFill>
              </a:rPr>
              <a:t>I obtained a </a:t>
            </a:r>
            <a:r>
              <a:rPr lang="en-US" sz="2400" dirty="0" err="1">
                <a:solidFill>
                  <a:srgbClr val="FFFFFF"/>
                </a:solidFill>
              </a:rPr>
              <a:t>Phd</a:t>
            </a:r>
            <a:r>
              <a:rPr lang="en-US" sz="2400" dirty="0">
                <a:solidFill>
                  <a:srgbClr val="FFFFFF"/>
                </a:solidFill>
              </a:rPr>
              <a:t> in Classic from </a:t>
            </a:r>
            <a:r>
              <a:rPr lang="en-US" sz="2400" dirty="0" err="1">
                <a:solidFill>
                  <a:srgbClr val="FFFFFF"/>
                </a:solidFill>
              </a:rPr>
              <a:t>UEd</a:t>
            </a:r>
            <a:endParaRPr lang="en-US" sz="2400" dirty="0">
              <a:solidFill>
                <a:srgbClr val="FFFFFF"/>
              </a:solidFill>
            </a:endParaRPr>
          </a:p>
          <a:p>
            <a:r>
              <a:rPr lang="en-US" sz="2400" dirty="0">
                <a:solidFill>
                  <a:srgbClr val="FFFFFF"/>
                </a:solidFill>
              </a:rPr>
              <a:t>Training Fellow with DCS</a:t>
            </a:r>
          </a:p>
        </p:txBody>
      </p:sp>
      <p:pic>
        <p:nvPicPr>
          <p:cNvPr id="15" name="Picture 14">
            <a:extLst>
              <a:ext uri="{FF2B5EF4-FFF2-40B4-BE49-F238E27FC236}">
                <a16:creationId xmlns:a16="http://schemas.microsoft.com/office/drawing/2014/main" id="{DB6B0BA3-1A02-47E1-B887-AAEFAFA201BB}"/>
              </a:ext>
            </a:extLst>
          </p:cNvPr>
          <p:cNvPicPr/>
          <p:nvPr/>
        </p:nvPicPr>
        <p:blipFill rotWithShape="1">
          <a:blip r:embed="rId3"/>
          <a:srcRect r="2012" b="-5"/>
          <a:stretch/>
        </p:blipFill>
        <p:spPr>
          <a:xfrm>
            <a:off x="4968250" y="4210039"/>
            <a:ext cx="3363177" cy="2492776"/>
          </a:xfrm>
          <a:prstGeom prst="rect">
            <a:avLst/>
          </a:prstGeom>
        </p:spPr>
      </p:pic>
      <p:pic>
        <p:nvPicPr>
          <p:cNvPr id="18" name="Picture 17">
            <a:extLst>
              <a:ext uri="{FF2B5EF4-FFF2-40B4-BE49-F238E27FC236}">
                <a16:creationId xmlns:a16="http://schemas.microsoft.com/office/drawing/2014/main" id="{7C8EFAB6-6E3C-414E-8EDC-C9F0B9EDA06B}"/>
              </a:ext>
            </a:extLst>
          </p:cNvPr>
          <p:cNvPicPr>
            <a:picLocks noChangeAspect="1"/>
          </p:cNvPicPr>
          <p:nvPr/>
        </p:nvPicPr>
        <p:blipFill rotWithShape="1">
          <a:blip r:embed="rId4"/>
          <a:srcRect t="2557" b="10152"/>
          <a:stretch/>
        </p:blipFill>
        <p:spPr>
          <a:xfrm>
            <a:off x="5093008" y="2304083"/>
            <a:ext cx="2249424" cy="2008756"/>
          </a:xfrm>
          <a:prstGeom prst="rect">
            <a:avLst/>
          </a:prstGeom>
        </p:spPr>
      </p:pic>
      <p:pic>
        <p:nvPicPr>
          <p:cNvPr id="17" name="Picture 16">
            <a:extLst>
              <a:ext uri="{FF2B5EF4-FFF2-40B4-BE49-F238E27FC236}">
                <a16:creationId xmlns:a16="http://schemas.microsoft.com/office/drawing/2014/main" id="{936A4012-8CA3-41E1-8FB5-95F32CD16ACC}"/>
              </a:ext>
            </a:extLst>
          </p:cNvPr>
          <p:cNvPicPr>
            <a:picLocks noChangeAspect="1"/>
          </p:cNvPicPr>
          <p:nvPr/>
        </p:nvPicPr>
        <p:blipFill rotWithShape="1">
          <a:blip r:embed="rId5"/>
          <a:srcRect r="12680" b="-2"/>
          <a:stretch/>
        </p:blipFill>
        <p:spPr>
          <a:xfrm>
            <a:off x="7483934" y="0"/>
            <a:ext cx="4570677" cy="4122171"/>
          </a:xfrm>
          <a:prstGeom prst="rect">
            <a:avLst/>
          </a:prstGeom>
        </p:spPr>
      </p:pic>
      <p:pic>
        <p:nvPicPr>
          <p:cNvPr id="24" name="Picture 23">
            <a:extLst>
              <a:ext uri="{FF2B5EF4-FFF2-40B4-BE49-F238E27FC236}">
                <a16:creationId xmlns:a16="http://schemas.microsoft.com/office/drawing/2014/main" id="{0CB2A75A-EC9A-41FD-919D-EF4F9E52EBD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163163" y="3168029"/>
            <a:ext cx="2098550" cy="3147825"/>
          </a:xfrm>
          <a:prstGeom prst="rect">
            <a:avLst/>
          </a:prstGeom>
        </p:spPr>
      </p:pic>
      <p:pic>
        <p:nvPicPr>
          <p:cNvPr id="26" name="Picture 25">
            <a:extLst>
              <a:ext uri="{FF2B5EF4-FFF2-40B4-BE49-F238E27FC236}">
                <a16:creationId xmlns:a16="http://schemas.microsoft.com/office/drawing/2014/main" id="{088D67AA-585A-4D78-A3AB-F3F07E43FD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31904" y="3156752"/>
            <a:ext cx="2098550" cy="3147825"/>
          </a:xfrm>
          <a:prstGeom prst="rect">
            <a:avLst/>
          </a:prstGeom>
        </p:spPr>
      </p:pic>
      <p:pic>
        <p:nvPicPr>
          <p:cNvPr id="28" name="Picture 27">
            <a:extLst>
              <a:ext uri="{FF2B5EF4-FFF2-40B4-BE49-F238E27FC236}">
                <a16:creationId xmlns:a16="http://schemas.microsoft.com/office/drawing/2014/main" id="{2738B805-13A0-454F-8D5A-B2F432A274FF}"/>
              </a:ext>
            </a:extLst>
          </p:cNvPr>
          <p:cNvPicPr>
            <a:picLocks noChangeAspect="1"/>
          </p:cNvPicPr>
          <p:nvPr/>
        </p:nvPicPr>
        <p:blipFill>
          <a:blip r:embed="rId9"/>
          <a:stretch>
            <a:fillRect/>
          </a:stretch>
        </p:blipFill>
        <p:spPr>
          <a:xfrm>
            <a:off x="1709060" y="4741942"/>
            <a:ext cx="1787289" cy="1794326"/>
          </a:xfrm>
          <a:prstGeom prst="rect">
            <a:avLst/>
          </a:prstGeom>
        </p:spPr>
      </p:pic>
    </p:spTree>
    <p:extLst>
      <p:ext uri="{BB962C8B-B14F-4D97-AF65-F5344CB8AC3E}">
        <p14:creationId xmlns:p14="http://schemas.microsoft.com/office/powerpoint/2010/main" val="715437842"/>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Change Rows</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5197428" y="2474566"/>
            <a:ext cx="6616504" cy="3539430"/>
          </a:xfrm>
          <a:prstGeom prst="rect">
            <a:avLst/>
          </a:prstGeom>
        </p:spPr>
        <p:txBody>
          <a:bodyPr wrap="square">
            <a:spAutoFit/>
          </a:bodyPr>
          <a:lstStyle/>
          <a:p>
            <a:r>
              <a:rPr lang="en-US" sz="3200" dirty="0"/>
              <a:t>UPDATE Table name </a:t>
            </a:r>
          </a:p>
          <a:p>
            <a:endParaRPr lang="en-US" sz="3200" dirty="0"/>
          </a:p>
          <a:p>
            <a:r>
              <a:rPr lang="en-US" sz="3200" dirty="0"/>
              <a:t>SET column1 = ‘new value’, column2 = ‘new value’ </a:t>
            </a:r>
          </a:p>
          <a:p>
            <a:endParaRPr lang="en-US" sz="3200" dirty="0"/>
          </a:p>
          <a:p>
            <a:r>
              <a:rPr lang="en-US" sz="3200" dirty="0"/>
              <a:t>WHERE Primary key = the row with the value I want to change;</a:t>
            </a:r>
            <a:endParaRPr lang="en-GB" sz="3200" dirty="0"/>
          </a:p>
        </p:txBody>
      </p:sp>
      <p:pic>
        <p:nvPicPr>
          <p:cNvPr id="2052" name="Picture 4" descr="Image result for Change&quot;">
            <a:extLst>
              <a:ext uri="{FF2B5EF4-FFF2-40B4-BE49-F238E27FC236}">
                <a16:creationId xmlns:a16="http://schemas.microsoft.com/office/drawing/2014/main" id="{1E1F3B99-F032-48C6-A06A-0D815F7CB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65" y="2318159"/>
            <a:ext cx="3833670" cy="370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787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Delete Data</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5197428" y="2474566"/>
            <a:ext cx="6616504" cy="2062103"/>
          </a:xfrm>
          <a:prstGeom prst="rect">
            <a:avLst/>
          </a:prstGeom>
        </p:spPr>
        <p:txBody>
          <a:bodyPr wrap="square">
            <a:spAutoFit/>
          </a:bodyPr>
          <a:lstStyle/>
          <a:p>
            <a:r>
              <a:rPr lang="en-US" sz="3200" dirty="0"/>
              <a:t>DELETE FROM Table Name</a:t>
            </a:r>
          </a:p>
          <a:p>
            <a:endParaRPr lang="en-US" sz="3200" dirty="0"/>
          </a:p>
          <a:p>
            <a:r>
              <a:rPr lang="en-US" sz="3200" dirty="0"/>
              <a:t>WHERE Primary key = the row with the value I want to change;</a:t>
            </a:r>
            <a:endParaRPr lang="en-GB" sz="3200" dirty="0"/>
          </a:p>
        </p:txBody>
      </p:sp>
      <p:pic>
        <p:nvPicPr>
          <p:cNvPr id="3074" name="Picture 2" descr="Image result for Delete&quot;">
            <a:extLst>
              <a:ext uri="{FF2B5EF4-FFF2-40B4-BE49-F238E27FC236}">
                <a16:creationId xmlns:a16="http://schemas.microsoft.com/office/drawing/2014/main" id="{735C6625-B0A8-481C-B446-4A2F8C53D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486186"/>
            <a:ext cx="4395495" cy="292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238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SQL Fundamental Concepts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1607714"/>
            <a:ext cx="6377769" cy="4930246"/>
          </a:xfrm>
        </p:spPr>
        <p:txBody>
          <a:bodyPr anchor="ctr">
            <a:normAutofit fontScale="92500" lnSpcReduction="20000"/>
          </a:bodyPr>
          <a:lstStyle/>
          <a:p>
            <a:pPr marL="514350" indent="-514350">
              <a:buFont typeface="+mj-lt"/>
              <a:buAutoNum type="arabicPeriod"/>
            </a:pPr>
            <a:r>
              <a:rPr lang="en-US" dirty="0"/>
              <a:t>Creating a Table</a:t>
            </a:r>
          </a:p>
          <a:p>
            <a:pPr marL="514350" indent="-514350">
              <a:buFont typeface="+mj-lt"/>
              <a:buAutoNum type="arabicPeriod"/>
            </a:pPr>
            <a:r>
              <a:rPr lang="en-US" dirty="0"/>
              <a:t>Deleting a Table</a:t>
            </a:r>
          </a:p>
          <a:p>
            <a:pPr marL="514350" indent="-514350">
              <a:buFont typeface="+mj-lt"/>
              <a:buAutoNum type="arabicPeriod"/>
            </a:pPr>
            <a:r>
              <a:rPr lang="en-US" dirty="0"/>
              <a:t>Inserting a Row</a:t>
            </a:r>
          </a:p>
          <a:p>
            <a:pPr marL="514350" indent="-514350">
              <a:buFont typeface="+mj-lt"/>
              <a:buAutoNum type="arabicPeriod"/>
            </a:pPr>
            <a:r>
              <a:rPr lang="en-US" dirty="0"/>
              <a:t>Deleting a Row</a:t>
            </a:r>
          </a:p>
          <a:p>
            <a:pPr marL="514350" indent="-514350">
              <a:buFont typeface="+mj-lt"/>
              <a:buAutoNum type="arabicPeriod"/>
            </a:pPr>
            <a:r>
              <a:rPr lang="en-US" dirty="0"/>
              <a:t>The NULL value</a:t>
            </a:r>
          </a:p>
          <a:p>
            <a:pPr marL="514350" indent="-514350">
              <a:buFont typeface="+mj-lt"/>
              <a:buAutoNum type="arabicPeriod"/>
            </a:pPr>
            <a:r>
              <a:rPr lang="en-US" dirty="0" err="1"/>
              <a:t>Constraing</a:t>
            </a:r>
            <a:r>
              <a:rPr lang="en-US" dirty="0"/>
              <a:t> Columns</a:t>
            </a:r>
          </a:p>
          <a:p>
            <a:pPr marL="514350" indent="-514350">
              <a:buFont typeface="+mj-lt"/>
              <a:buAutoNum type="arabicPeriod"/>
            </a:pPr>
            <a:r>
              <a:rPr lang="en-US" dirty="0"/>
              <a:t>Changing a Scheme</a:t>
            </a:r>
          </a:p>
          <a:p>
            <a:pPr marL="514350" indent="-514350">
              <a:buFont typeface="+mj-lt"/>
              <a:buAutoNum type="arabicPeriod"/>
            </a:pPr>
            <a:r>
              <a:rPr lang="en-US" dirty="0"/>
              <a:t>ID Columns</a:t>
            </a:r>
          </a:p>
          <a:p>
            <a:pPr marL="514350" indent="-514350">
              <a:buFont typeface="+mj-lt"/>
              <a:buAutoNum type="arabicPeriod"/>
            </a:pPr>
            <a:r>
              <a:rPr lang="en-US" dirty="0"/>
              <a:t>Filtering Data</a:t>
            </a:r>
          </a:p>
          <a:p>
            <a:pPr marL="514350" indent="-514350">
              <a:buFont typeface="+mj-lt"/>
              <a:buAutoNum type="arabicPeriod"/>
            </a:pPr>
            <a:r>
              <a:rPr lang="en-US" dirty="0"/>
              <a:t>Removing Duplicates</a:t>
            </a:r>
          </a:p>
          <a:p>
            <a:pPr marL="514350" indent="-514350">
              <a:buFont typeface="+mj-lt"/>
              <a:buAutoNum type="arabicPeriod"/>
            </a:pPr>
            <a:r>
              <a:rPr lang="en-US" dirty="0"/>
              <a:t>Ordering Output</a:t>
            </a:r>
          </a:p>
          <a:p>
            <a:pPr marL="514350" indent="-514350">
              <a:buFont typeface="+mj-lt"/>
              <a:buAutoNum type="arabicPeriod"/>
            </a:pPr>
            <a:r>
              <a:rPr lang="en-US" dirty="0"/>
              <a:t>Conditional Expressions</a:t>
            </a:r>
          </a:p>
          <a:p>
            <a:pPr marL="514350" indent="-514350">
              <a:buFont typeface="+mj-lt"/>
              <a:buAutoNum type="arabicPeriod"/>
            </a:pPr>
            <a:endParaRPr lang="en-US" dirty="0"/>
          </a:p>
          <a:p>
            <a:pPr marL="0" indent="0">
              <a:buNone/>
            </a:pPr>
            <a:endParaRPr lang="it-IT" sz="2400" dirty="0"/>
          </a:p>
        </p:txBody>
      </p:sp>
    </p:spTree>
    <p:extLst>
      <p:ext uri="{BB962C8B-B14F-4D97-AF65-F5344CB8AC3E}">
        <p14:creationId xmlns:p14="http://schemas.microsoft.com/office/powerpoint/2010/main" val="228774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Create a Table</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5197428" y="2474566"/>
            <a:ext cx="6994572" cy="3046988"/>
          </a:xfrm>
          <a:prstGeom prst="rect">
            <a:avLst/>
          </a:prstGeom>
        </p:spPr>
        <p:txBody>
          <a:bodyPr wrap="square">
            <a:spAutoFit/>
          </a:bodyPr>
          <a:lstStyle/>
          <a:p>
            <a:r>
              <a:rPr lang="en-US" sz="3200" dirty="0"/>
              <a:t>CREATE TABLE name of the table (</a:t>
            </a:r>
          </a:p>
          <a:p>
            <a:r>
              <a:rPr lang="en-US" sz="3200" dirty="0"/>
              <a:t> Comun1name  INTEGER (type of data),</a:t>
            </a:r>
          </a:p>
          <a:p>
            <a:r>
              <a:rPr lang="en-US" sz="3200" dirty="0"/>
              <a:t> Comun2name  TEXT (type of data), </a:t>
            </a:r>
          </a:p>
          <a:p>
            <a:r>
              <a:rPr lang="en-US" sz="3200" dirty="0"/>
              <a:t> etc..</a:t>
            </a:r>
          </a:p>
          <a:p>
            <a:r>
              <a:rPr lang="en-US" sz="3200" dirty="0"/>
              <a:t>);</a:t>
            </a:r>
          </a:p>
          <a:p>
            <a:endParaRPr lang="en-US" sz="3200" dirty="0"/>
          </a:p>
        </p:txBody>
      </p:sp>
      <p:pic>
        <p:nvPicPr>
          <p:cNvPr id="7" name="Picture 2" descr="Image result for database">
            <a:extLst>
              <a:ext uri="{FF2B5EF4-FFF2-40B4-BE49-F238E27FC236}">
                <a16:creationId xmlns:a16="http://schemas.microsoft.com/office/drawing/2014/main" id="{9EAE590A-8E9E-4CC6-9099-8505A6AB4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73" y="2498347"/>
            <a:ext cx="4286250" cy="22383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C955DF-510E-48E1-908E-4354C48DA435}"/>
              </a:ext>
            </a:extLst>
          </p:cNvPr>
          <p:cNvSpPr/>
          <p:nvPr/>
        </p:nvSpPr>
        <p:spPr>
          <a:xfrm>
            <a:off x="526073" y="5409369"/>
            <a:ext cx="11290788" cy="1077218"/>
          </a:xfrm>
          <a:prstGeom prst="rect">
            <a:avLst/>
          </a:prstGeom>
        </p:spPr>
        <p:txBody>
          <a:bodyPr wrap="square">
            <a:spAutoFit/>
          </a:bodyPr>
          <a:lstStyle/>
          <a:p>
            <a:r>
              <a:rPr lang="en-US" sz="3200" dirty="0"/>
              <a:t>INSERT INTO name of the table VALUES ( ‘Value in column 1’, ' Value in column 2 ' );</a:t>
            </a:r>
            <a:endParaRPr lang="en-GB" sz="3200" dirty="0"/>
          </a:p>
        </p:txBody>
      </p:sp>
    </p:spTree>
    <p:extLst>
      <p:ext uri="{BB962C8B-B14F-4D97-AF65-F5344CB8AC3E}">
        <p14:creationId xmlns:p14="http://schemas.microsoft.com/office/powerpoint/2010/main" val="3926528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Delete a Table</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378068" y="2868461"/>
            <a:ext cx="6616504" cy="2062103"/>
          </a:xfrm>
          <a:prstGeom prst="rect">
            <a:avLst/>
          </a:prstGeom>
        </p:spPr>
        <p:txBody>
          <a:bodyPr wrap="square">
            <a:spAutoFit/>
          </a:bodyPr>
          <a:lstStyle/>
          <a:p>
            <a:r>
              <a:rPr lang="en-US" sz="3200" dirty="0"/>
              <a:t>DROP TABLE Name of the Table;</a:t>
            </a:r>
          </a:p>
          <a:p>
            <a:endParaRPr lang="en-US" sz="3200" dirty="0"/>
          </a:p>
          <a:p>
            <a:r>
              <a:rPr lang="en-US" sz="3200" dirty="0"/>
              <a:t>DROP TABLE IF EXISTS Name of the Table; (To avoid errors) </a:t>
            </a:r>
            <a:endParaRPr lang="en-GB" sz="3200" dirty="0"/>
          </a:p>
        </p:txBody>
      </p:sp>
      <p:pic>
        <p:nvPicPr>
          <p:cNvPr id="7" name="Picture 2" descr="Image result for database">
            <a:extLst>
              <a:ext uri="{FF2B5EF4-FFF2-40B4-BE49-F238E27FC236}">
                <a16:creationId xmlns:a16="http://schemas.microsoft.com/office/drawing/2014/main" id="{A08AD163-08E5-466A-8146-DF84069B8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075" y="4290181"/>
            <a:ext cx="4286250"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941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Inserting and Deleting a row</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378067" y="4623619"/>
            <a:ext cx="6616504" cy="2062103"/>
          </a:xfrm>
          <a:prstGeom prst="rect">
            <a:avLst/>
          </a:prstGeom>
        </p:spPr>
        <p:txBody>
          <a:bodyPr wrap="square">
            <a:spAutoFit/>
          </a:bodyPr>
          <a:lstStyle/>
          <a:p>
            <a:r>
              <a:rPr lang="en-US" sz="3200" dirty="0"/>
              <a:t>DELETE FROM Table Name</a:t>
            </a:r>
          </a:p>
          <a:p>
            <a:endParaRPr lang="en-US" sz="3200" dirty="0"/>
          </a:p>
          <a:p>
            <a:r>
              <a:rPr lang="en-US" sz="3200" dirty="0"/>
              <a:t>WHERE Primary key = the row with the value I want to change;</a:t>
            </a:r>
            <a:endParaRPr lang="en-GB" sz="3200" dirty="0"/>
          </a:p>
        </p:txBody>
      </p:sp>
      <p:pic>
        <p:nvPicPr>
          <p:cNvPr id="7" name="Picture 2" descr="Image result for database">
            <a:extLst>
              <a:ext uri="{FF2B5EF4-FFF2-40B4-BE49-F238E27FC236}">
                <a16:creationId xmlns:a16="http://schemas.microsoft.com/office/drawing/2014/main" id="{A08AD163-08E5-466A-8146-DF84069B8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075" y="4290181"/>
            <a:ext cx="4286250" cy="22383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2E06C44-0105-419A-A8B4-7D1BC8196524}"/>
              </a:ext>
            </a:extLst>
          </p:cNvPr>
          <p:cNvSpPr/>
          <p:nvPr/>
        </p:nvSpPr>
        <p:spPr>
          <a:xfrm>
            <a:off x="378067" y="2228078"/>
            <a:ext cx="12039220" cy="2062103"/>
          </a:xfrm>
          <a:prstGeom prst="rect">
            <a:avLst/>
          </a:prstGeom>
        </p:spPr>
        <p:txBody>
          <a:bodyPr wrap="square">
            <a:spAutoFit/>
          </a:bodyPr>
          <a:lstStyle/>
          <a:p>
            <a:r>
              <a:rPr lang="en-US" sz="3200" dirty="0"/>
              <a:t>INSERT INTO Table Name (I can specify between brackets in which columns)</a:t>
            </a:r>
          </a:p>
          <a:p>
            <a:endParaRPr lang="en-US" sz="3200" dirty="0"/>
          </a:p>
          <a:p>
            <a:r>
              <a:rPr lang="en-US" sz="3200" dirty="0"/>
              <a:t>VALUES ( ‘Value in column 1’, ' Value in column 2 ' );</a:t>
            </a:r>
            <a:endParaRPr lang="en-GB" sz="3200" dirty="0"/>
          </a:p>
        </p:txBody>
      </p:sp>
    </p:spTree>
    <p:extLst>
      <p:ext uri="{BB962C8B-B14F-4D97-AF65-F5344CB8AC3E}">
        <p14:creationId xmlns:p14="http://schemas.microsoft.com/office/powerpoint/2010/main" val="3368505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The NULL value</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4457699" y="2868460"/>
            <a:ext cx="6616504" cy="1569660"/>
          </a:xfrm>
          <a:prstGeom prst="rect">
            <a:avLst/>
          </a:prstGeom>
        </p:spPr>
        <p:txBody>
          <a:bodyPr wrap="square">
            <a:spAutoFit/>
          </a:bodyPr>
          <a:lstStyle/>
          <a:p>
            <a:r>
              <a:rPr lang="en-US" sz="3200" dirty="0"/>
              <a:t>SELECT FROM Table Name </a:t>
            </a:r>
          </a:p>
          <a:p>
            <a:endParaRPr lang="en-US" sz="3200" dirty="0"/>
          </a:p>
          <a:p>
            <a:r>
              <a:rPr lang="en-US" sz="3200" dirty="0"/>
              <a:t>WHERE Column IS NULL/ IS NOT NULL;</a:t>
            </a:r>
            <a:endParaRPr lang="en-GB" sz="3200" dirty="0"/>
          </a:p>
        </p:txBody>
      </p:sp>
      <p:pic>
        <p:nvPicPr>
          <p:cNvPr id="4098" name="Picture 2" descr="Image result for the NULL value&quot;">
            <a:extLst>
              <a:ext uri="{FF2B5EF4-FFF2-40B4-BE49-F238E27FC236}">
                <a16:creationId xmlns:a16="http://schemas.microsoft.com/office/drawing/2014/main" id="{50DAD5FC-BDB9-4875-AB83-A60B2A21F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8" y="2550479"/>
            <a:ext cx="3632012" cy="26980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C10C5E-5997-46E5-99E0-2199F624E07C}"/>
              </a:ext>
            </a:extLst>
          </p:cNvPr>
          <p:cNvSpPr txBox="1"/>
          <p:nvPr/>
        </p:nvSpPr>
        <p:spPr>
          <a:xfrm>
            <a:off x="996218" y="5685133"/>
            <a:ext cx="9340478" cy="523220"/>
          </a:xfrm>
          <a:prstGeom prst="rect">
            <a:avLst/>
          </a:prstGeom>
          <a:noFill/>
        </p:spPr>
        <p:txBody>
          <a:bodyPr wrap="square" rtlCol="0">
            <a:spAutoFit/>
          </a:bodyPr>
          <a:lstStyle/>
          <a:p>
            <a:r>
              <a:rPr lang="it-IT" sz="2800" dirty="0"/>
              <a:t>NB NULL is different than 0 and empty string</a:t>
            </a:r>
          </a:p>
        </p:txBody>
      </p:sp>
    </p:spTree>
    <p:extLst>
      <p:ext uri="{BB962C8B-B14F-4D97-AF65-F5344CB8AC3E}">
        <p14:creationId xmlns:p14="http://schemas.microsoft.com/office/powerpoint/2010/main" val="2356319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Constraining Columns</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4457699" y="2597488"/>
            <a:ext cx="6616504" cy="3046988"/>
          </a:xfrm>
          <a:prstGeom prst="rect">
            <a:avLst/>
          </a:prstGeom>
        </p:spPr>
        <p:txBody>
          <a:bodyPr wrap="square">
            <a:spAutoFit/>
          </a:bodyPr>
          <a:lstStyle/>
          <a:p>
            <a:r>
              <a:rPr lang="en-US" sz="3200" dirty="0"/>
              <a:t>Use default values when needed instead of NULL</a:t>
            </a:r>
          </a:p>
          <a:p>
            <a:endParaRPr lang="en-US" sz="3200" dirty="0"/>
          </a:p>
          <a:p>
            <a:r>
              <a:rPr lang="en-US" sz="3200" dirty="0"/>
              <a:t>CREATE TABLE </a:t>
            </a:r>
            <a:r>
              <a:rPr lang="en-US" sz="3200" dirty="0" err="1"/>
              <a:t>Table</a:t>
            </a:r>
            <a:r>
              <a:rPr lang="en-US" sz="3200" dirty="0"/>
              <a:t> name ( Column1 TEXT UNIQUE, Column2 TEXT, Column3 TEXT DEFAULT 'panda' );</a:t>
            </a:r>
            <a:endParaRPr lang="en-GB" sz="3200" dirty="0"/>
          </a:p>
        </p:txBody>
      </p:sp>
      <p:pic>
        <p:nvPicPr>
          <p:cNvPr id="7" name="Picture 2" descr="Image result for condition">
            <a:extLst>
              <a:ext uri="{FF2B5EF4-FFF2-40B4-BE49-F238E27FC236}">
                <a16:creationId xmlns:a16="http://schemas.microsoft.com/office/drawing/2014/main" id="{91193AB7-4D63-4A67-A1B6-635234F85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03" y="2337430"/>
            <a:ext cx="3086710" cy="25742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CF378D-968E-4974-8EB9-C7EEAD5AB89C}"/>
              </a:ext>
            </a:extLst>
          </p:cNvPr>
          <p:cNvSpPr txBox="1"/>
          <p:nvPr/>
        </p:nvSpPr>
        <p:spPr>
          <a:xfrm>
            <a:off x="526073" y="4911699"/>
            <a:ext cx="3931626" cy="1569660"/>
          </a:xfrm>
          <a:prstGeom prst="rect">
            <a:avLst/>
          </a:prstGeom>
          <a:noFill/>
        </p:spPr>
        <p:txBody>
          <a:bodyPr wrap="square" rtlCol="0">
            <a:spAutoFit/>
          </a:bodyPr>
          <a:lstStyle/>
          <a:p>
            <a:r>
              <a:rPr lang="it-IT" sz="2400" dirty="0"/>
              <a:t>Common Constrains:</a:t>
            </a:r>
          </a:p>
          <a:p>
            <a:r>
              <a:rPr lang="it-IT" sz="2400" dirty="0"/>
              <a:t>UNIQUE</a:t>
            </a:r>
          </a:p>
          <a:p>
            <a:r>
              <a:rPr lang="it-IT" sz="2400" dirty="0"/>
              <a:t>NO NULL</a:t>
            </a:r>
          </a:p>
          <a:p>
            <a:r>
              <a:rPr lang="it-IT" sz="2400" dirty="0"/>
              <a:t>DEFAULT ‘ ’</a:t>
            </a:r>
          </a:p>
        </p:txBody>
      </p:sp>
    </p:spTree>
    <p:extLst>
      <p:ext uri="{BB962C8B-B14F-4D97-AF65-F5344CB8AC3E}">
        <p14:creationId xmlns:p14="http://schemas.microsoft.com/office/powerpoint/2010/main" val="4191749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Changing a Schema</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6584BD7-B8B4-4FDC-BF24-D0B771CF64B1}"/>
              </a:ext>
            </a:extLst>
          </p:cNvPr>
          <p:cNvSpPr/>
          <p:nvPr/>
        </p:nvSpPr>
        <p:spPr>
          <a:xfrm>
            <a:off x="5197429" y="2478727"/>
            <a:ext cx="6717906" cy="3539430"/>
          </a:xfrm>
          <a:prstGeom prst="rect">
            <a:avLst/>
          </a:prstGeom>
        </p:spPr>
        <p:txBody>
          <a:bodyPr wrap="square">
            <a:spAutoFit/>
          </a:bodyPr>
          <a:lstStyle/>
          <a:p>
            <a:r>
              <a:rPr lang="en-US" sz="3200" dirty="0"/>
              <a:t>ALTER TABLE </a:t>
            </a:r>
            <a:r>
              <a:rPr lang="en-US" sz="3200" dirty="0" err="1"/>
              <a:t>Table</a:t>
            </a:r>
            <a:r>
              <a:rPr lang="en-US" sz="3200" dirty="0"/>
              <a:t> Name</a:t>
            </a:r>
          </a:p>
          <a:p>
            <a:endParaRPr lang="en-US" sz="3200" dirty="0"/>
          </a:p>
          <a:p>
            <a:r>
              <a:rPr lang="en-US" sz="3200" dirty="0"/>
              <a:t>ADD New Column TEXT (Type);</a:t>
            </a:r>
          </a:p>
          <a:p>
            <a:endParaRPr lang="en-US" sz="3200" dirty="0"/>
          </a:p>
          <a:p>
            <a:r>
              <a:rPr lang="en-US" sz="3200" dirty="0"/>
              <a:t>If I want default instead of NULL: </a:t>
            </a:r>
          </a:p>
          <a:p>
            <a:r>
              <a:rPr lang="en-US" sz="3200" dirty="0"/>
              <a:t>ADD New Column TEXT DEFAULT ‘something';</a:t>
            </a:r>
            <a:endParaRPr lang="en-GB" sz="3200" dirty="0"/>
          </a:p>
        </p:txBody>
      </p:sp>
      <p:pic>
        <p:nvPicPr>
          <p:cNvPr id="9218" name="Picture 2" descr="Image result for add column&quot;">
            <a:extLst>
              <a:ext uri="{FF2B5EF4-FFF2-40B4-BE49-F238E27FC236}">
                <a16:creationId xmlns:a16="http://schemas.microsoft.com/office/drawing/2014/main" id="{AD6F156F-AFD5-4BC3-A127-B46571F75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7" y="2683412"/>
            <a:ext cx="4063695" cy="1733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83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ID Columns</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42" name="Picture 2" descr="Image result for id logo&quot;">
            <a:extLst>
              <a:ext uri="{FF2B5EF4-FFF2-40B4-BE49-F238E27FC236}">
                <a16:creationId xmlns:a16="http://schemas.microsoft.com/office/drawing/2014/main" id="{BE4AFD81-443D-4710-B5EB-3697DEDD8E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46"/>
          <a:stretch/>
        </p:blipFill>
        <p:spPr bwMode="auto">
          <a:xfrm>
            <a:off x="317500" y="2404872"/>
            <a:ext cx="3784600" cy="32803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6AF6D89-83F6-473E-B862-835383221143}"/>
              </a:ext>
            </a:extLst>
          </p:cNvPr>
          <p:cNvSpPr/>
          <p:nvPr/>
        </p:nvSpPr>
        <p:spPr>
          <a:xfrm>
            <a:off x="3949147" y="2637184"/>
            <a:ext cx="7867713" cy="4062651"/>
          </a:xfrm>
          <a:prstGeom prst="rect">
            <a:avLst/>
          </a:prstGeom>
        </p:spPr>
        <p:txBody>
          <a:bodyPr wrap="square">
            <a:spAutoFit/>
          </a:bodyPr>
          <a:lstStyle/>
          <a:p>
            <a:r>
              <a:rPr lang="it-IT" sz="2400" dirty="0"/>
              <a:t>How to Create an automatically populated Primary key</a:t>
            </a:r>
          </a:p>
          <a:p>
            <a:endParaRPr lang="it-IT" sz="2400" dirty="0"/>
          </a:p>
          <a:p>
            <a:r>
              <a:rPr lang="it-IT" sz="2400" dirty="0"/>
              <a:t>CREATE TABLE  Table name</a:t>
            </a:r>
          </a:p>
          <a:p>
            <a:r>
              <a:rPr lang="it-IT" sz="2400" dirty="0"/>
              <a:t>(  PrimaryKey column INTEGER </a:t>
            </a:r>
            <a:r>
              <a:rPr lang="it-IT" sz="2400" b="1" dirty="0"/>
              <a:t>PRIMARY KEY</a:t>
            </a:r>
            <a:r>
              <a:rPr lang="it-IT" sz="2400" dirty="0"/>
              <a:t>,  a INTEGER,  b TEXT); </a:t>
            </a:r>
          </a:p>
          <a:p>
            <a:endParaRPr lang="it-IT" sz="2400" dirty="0"/>
          </a:p>
          <a:p>
            <a:r>
              <a:rPr lang="en-US" sz="2400" dirty="0"/>
              <a:t>INSERT INTO </a:t>
            </a:r>
            <a:r>
              <a:rPr lang="it-IT" sz="2400" dirty="0"/>
              <a:t>Table name</a:t>
            </a:r>
            <a:r>
              <a:rPr lang="en-US" sz="2400" dirty="0"/>
              <a:t> (Column2, Column3) VALUES ( 10, 'a’ );</a:t>
            </a:r>
          </a:p>
          <a:p>
            <a:endParaRPr lang="en-US" sz="2400" dirty="0"/>
          </a:p>
          <a:p>
            <a:r>
              <a:rPr lang="en-US" sz="2400" dirty="0"/>
              <a:t>The system will automatically fill the Primary key Column</a:t>
            </a:r>
            <a:endParaRPr lang="it-IT" sz="2400" dirty="0"/>
          </a:p>
          <a:p>
            <a:endParaRPr lang="it-IT" dirty="0"/>
          </a:p>
        </p:txBody>
      </p:sp>
    </p:spTree>
    <p:extLst>
      <p:ext uri="{BB962C8B-B14F-4D97-AF65-F5344CB8AC3E}">
        <p14:creationId xmlns:p14="http://schemas.microsoft.com/office/powerpoint/2010/main" val="422124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Today program</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dirty="0"/>
              <a:t>Relational Database Basics</a:t>
            </a:r>
          </a:p>
          <a:p>
            <a:pPr marL="514350" indent="-514350">
              <a:buFont typeface="+mj-lt"/>
              <a:buAutoNum type="arabicPeriod"/>
            </a:pPr>
            <a:r>
              <a:rPr lang="en-US" dirty="0"/>
              <a:t>Prevent data anomalies</a:t>
            </a:r>
          </a:p>
          <a:p>
            <a:pPr marL="514350" indent="-514350">
              <a:buFont typeface="+mj-lt"/>
              <a:buAutoNum type="arabicPeriod"/>
            </a:pPr>
            <a:r>
              <a:rPr lang="en-US" dirty="0"/>
              <a:t>Gathering requirement</a:t>
            </a:r>
          </a:p>
          <a:p>
            <a:pPr marL="514350" indent="-514350">
              <a:buFont typeface="+mj-lt"/>
              <a:buAutoNum type="arabicPeriod"/>
            </a:pPr>
            <a:r>
              <a:rPr lang="en-US" dirty="0"/>
              <a:t>Developing conceptual data model</a:t>
            </a:r>
          </a:p>
          <a:p>
            <a:endParaRPr lang="it-IT" sz="2400" dirty="0"/>
          </a:p>
        </p:txBody>
      </p:sp>
    </p:spTree>
    <p:extLst>
      <p:ext uri="{BB962C8B-B14F-4D97-AF65-F5344CB8AC3E}">
        <p14:creationId xmlns:p14="http://schemas.microsoft.com/office/powerpoint/2010/main" val="2288120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Filtering Data</a:t>
            </a:r>
            <a:endParaRPr lang="en-US" sz="5400" kern="1200" dirty="0">
              <a:solidFill>
                <a:srgbClr val="FFFFFF"/>
              </a:solidFill>
              <a:latin typeface="+mj-lt"/>
              <a:ea typeface="+mj-ea"/>
              <a:cs typeface="+mj-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6AF6D89-83F6-473E-B862-835383221143}"/>
              </a:ext>
            </a:extLst>
          </p:cNvPr>
          <p:cNvSpPr/>
          <p:nvPr/>
        </p:nvSpPr>
        <p:spPr>
          <a:xfrm>
            <a:off x="4234375" y="2554697"/>
            <a:ext cx="7582485" cy="3539430"/>
          </a:xfrm>
          <a:prstGeom prst="rect">
            <a:avLst/>
          </a:prstGeom>
        </p:spPr>
        <p:txBody>
          <a:bodyPr wrap="square">
            <a:spAutoFit/>
          </a:bodyPr>
          <a:lstStyle/>
          <a:p>
            <a:r>
              <a:rPr lang="en-US" sz="2700" dirty="0"/>
              <a:t>SELECT columns </a:t>
            </a:r>
          </a:p>
          <a:p>
            <a:endParaRPr lang="en-US" sz="2700" dirty="0"/>
          </a:p>
          <a:p>
            <a:r>
              <a:rPr lang="en-US" sz="2700" dirty="0"/>
              <a:t>FROM Table Name </a:t>
            </a:r>
          </a:p>
          <a:p>
            <a:endParaRPr lang="en-US" sz="2700" dirty="0"/>
          </a:p>
          <a:p>
            <a:r>
              <a:rPr lang="en-US" sz="2700" dirty="0"/>
              <a:t>WHERE column &lt; of something OR / AND column IS NULL (o IN (‘some’, ‘some’ )  if you have a list)</a:t>
            </a:r>
          </a:p>
          <a:p>
            <a:endParaRPr lang="en-US" sz="2700" dirty="0"/>
          </a:p>
          <a:p>
            <a:r>
              <a:rPr lang="en-US" sz="2700" dirty="0"/>
              <a:t>ORDER BY column DESC/ASC;</a:t>
            </a:r>
            <a:endParaRPr lang="it-IT" sz="2700" dirty="0"/>
          </a:p>
        </p:txBody>
      </p:sp>
      <p:pic>
        <p:nvPicPr>
          <p:cNvPr id="7" name="Picture 2" descr="Related image">
            <a:extLst>
              <a:ext uri="{FF2B5EF4-FFF2-40B4-BE49-F238E27FC236}">
                <a16:creationId xmlns:a16="http://schemas.microsoft.com/office/drawing/2014/main" id="{E8C5C1B5-597A-4D91-8004-B54BA1D760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084" y="2355570"/>
            <a:ext cx="2924651" cy="23290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7A01B2-0D5F-43F0-A6AF-DF9797BE5DA3}"/>
              </a:ext>
            </a:extLst>
          </p:cNvPr>
          <p:cNvSpPr/>
          <p:nvPr/>
        </p:nvSpPr>
        <p:spPr>
          <a:xfrm>
            <a:off x="110834" y="4775409"/>
            <a:ext cx="4197932" cy="769441"/>
          </a:xfrm>
          <a:prstGeom prst="rect">
            <a:avLst/>
          </a:prstGeom>
        </p:spPr>
        <p:txBody>
          <a:bodyPr wrap="square">
            <a:spAutoFit/>
          </a:bodyPr>
          <a:lstStyle/>
          <a:p>
            <a:r>
              <a:rPr lang="it-IT" sz="2200"/>
              <a:t>You also can use the LIKE operator</a:t>
            </a:r>
          </a:p>
          <a:p>
            <a:r>
              <a:rPr lang="it-IT" sz="2200"/>
              <a:t>LIKE ‘%something%'</a:t>
            </a:r>
            <a:endParaRPr lang="it-IT" sz="2200" dirty="0"/>
          </a:p>
        </p:txBody>
      </p:sp>
      <p:sp>
        <p:nvSpPr>
          <p:cNvPr id="8" name="Right Arrow 11">
            <a:extLst>
              <a:ext uri="{FF2B5EF4-FFF2-40B4-BE49-F238E27FC236}">
                <a16:creationId xmlns:a16="http://schemas.microsoft.com/office/drawing/2014/main" id="{FFA259EC-4C56-4E00-8AF7-508E1B8533B3}"/>
              </a:ext>
            </a:extLst>
          </p:cNvPr>
          <p:cNvSpPr/>
          <p:nvPr/>
        </p:nvSpPr>
        <p:spPr>
          <a:xfrm rot="5400000">
            <a:off x="1728344" y="5612671"/>
            <a:ext cx="478280"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D8C68F7-0C40-4FF8-98FA-CA64548FC820}"/>
              </a:ext>
            </a:extLst>
          </p:cNvPr>
          <p:cNvSpPr/>
          <p:nvPr/>
        </p:nvSpPr>
        <p:spPr>
          <a:xfrm>
            <a:off x="110834" y="6175978"/>
            <a:ext cx="4197932" cy="430887"/>
          </a:xfrm>
          <a:prstGeom prst="rect">
            <a:avLst/>
          </a:prstGeom>
        </p:spPr>
        <p:txBody>
          <a:bodyPr wrap="square">
            <a:spAutoFit/>
          </a:bodyPr>
          <a:lstStyle/>
          <a:p>
            <a:r>
              <a:rPr lang="it-IT" sz="2200" dirty="0"/>
              <a:t>Contain what is between %%</a:t>
            </a:r>
          </a:p>
        </p:txBody>
      </p:sp>
    </p:spTree>
    <p:extLst>
      <p:ext uri="{BB962C8B-B14F-4D97-AF65-F5344CB8AC3E}">
        <p14:creationId xmlns:p14="http://schemas.microsoft.com/office/powerpoint/2010/main" val="12074281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Select Distinct</a:t>
            </a:r>
            <a:endParaRPr lang="en-US" sz="5400" kern="1200" dirty="0">
              <a:solidFill>
                <a:srgbClr val="FFFFFF"/>
              </a:solidFill>
              <a:latin typeface="+mj-lt"/>
              <a:ea typeface="+mj-ea"/>
              <a:cs typeface="+mj-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6AF6D89-83F6-473E-B862-835383221143}"/>
              </a:ext>
            </a:extLst>
          </p:cNvPr>
          <p:cNvSpPr/>
          <p:nvPr/>
        </p:nvSpPr>
        <p:spPr>
          <a:xfrm>
            <a:off x="4234375" y="2554697"/>
            <a:ext cx="7582485" cy="3816429"/>
          </a:xfrm>
          <a:prstGeom prst="rect">
            <a:avLst/>
          </a:prstGeom>
        </p:spPr>
        <p:txBody>
          <a:bodyPr wrap="square">
            <a:spAutoFit/>
          </a:bodyPr>
          <a:lstStyle/>
          <a:p>
            <a:r>
              <a:rPr lang="en-GB" sz="2800" b="1" dirty="0"/>
              <a:t>Unique values</a:t>
            </a:r>
          </a:p>
          <a:p>
            <a:endParaRPr lang="en-GB" sz="2800" b="1" dirty="0"/>
          </a:p>
          <a:p>
            <a:r>
              <a:rPr lang="en-GB" sz="2400" dirty="0"/>
              <a:t>Single occurrences of one value or a combination of values</a:t>
            </a:r>
          </a:p>
          <a:p>
            <a:endParaRPr lang="en-GB" sz="2400" dirty="0"/>
          </a:p>
          <a:p>
            <a:endParaRPr lang="en-GB" sz="2400" dirty="0"/>
          </a:p>
          <a:p>
            <a:r>
              <a:rPr lang="en-GB" sz="2400" dirty="0"/>
              <a:t>SELECT DISTINCT Column</a:t>
            </a:r>
          </a:p>
          <a:p>
            <a:endParaRPr lang="en-GB" sz="2400" dirty="0"/>
          </a:p>
          <a:p>
            <a:r>
              <a:rPr lang="en-GB" sz="2400" dirty="0"/>
              <a:t>FROM Table;</a:t>
            </a:r>
            <a:endParaRPr lang="en-US" sz="2400" dirty="0"/>
          </a:p>
          <a:p>
            <a:endParaRPr lang="en-GB" sz="2400" dirty="0"/>
          </a:p>
          <a:p>
            <a:endParaRPr lang="it-IT" dirty="0"/>
          </a:p>
        </p:txBody>
      </p:sp>
      <p:pic>
        <p:nvPicPr>
          <p:cNvPr id="7" name="Picture 3" descr="Image result for unique values">
            <a:extLst>
              <a:ext uri="{FF2B5EF4-FFF2-40B4-BE49-F238E27FC236}">
                <a16:creationId xmlns:a16="http://schemas.microsoft.com/office/drawing/2014/main" id="{EBF6B497-5195-4454-95A2-1BAC486B4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44" y="2442617"/>
            <a:ext cx="3611904" cy="361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2600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Ordering  Output</a:t>
            </a:r>
            <a:endParaRPr lang="en-US" sz="5400" kern="1200" dirty="0">
              <a:solidFill>
                <a:srgbClr val="FFFFFF"/>
              </a:solidFill>
              <a:latin typeface="+mj-lt"/>
              <a:ea typeface="+mj-ea"/>
              <a:cs typeface="+mj-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6AF6D89-83F6-473E-B862-835383221143}"/>
              </a:ext>
            </a:extLst>
          </p:cNvPr>
          <p:cNvSpPr/>
          <p:nvPr/>
        </p:nvSpPr>
        <p:spPr>
          <a:xfrm>
            <a:off x="4777421" y="2554697"/>
            <a:ext cx="7039439" cy="4062651"/>
          </a:xfrm>
          <a:prstGeom prst="rect">
            <a:avLst/>
          </a:prstGeom>
        </p:spPr>
        <p:txBody>
          <a:bodyPr wrap="square">
            <a:spAutoFit/>
          </a:bodyPr>
          <a:lstStyle/>
          <a:p>
            <a:r>
              <a:rPr lang="en-GB" sz="2400" b="1" dirty="0"/>
              <a:t>Sorting </a:t>
            </a:r>
          </a:p>
          <a:p>
            <a:endParaRPr lang="en-GB" sz="2400" b="1" dirty="0"/>
          </a:p>
          <a:p>
            <a:r>
              <a:rPr lang="en-GB" sz="2400" dirty="0"/>
              <a:t>We can also sort the results of our queries </a:t>
            </a:r>
          </a:p>
          <a:p>
            <a:r>
              <a:rPr lang="en-GB" sz="2400" dirty="0"/>
              <a:t>How do we want our data to be displayed</a:t>
            </a:r>
          </a:p>
          <a:p>
            <a:endParaRPr lang="en-GB" sz="2400" dirty="0"/>
          </a:p>
          <a:p>
            <a:r>
              <a:rPr lang="en-GB" sz="2400" dirty="0"/>
              <a:t>SELECT column/s</a:t>
            </a:r>
          </a:p>
          <a:p>
            <a:endParaRPr lang="en-GB" sz="2400" dirty="0"/>
          </a:p>
          <a:p>
            <a:r>
              <a:rPr lang="en-GB" sz="2400" dirty="0"/>
              <a:t>FROM Table</a:t>
            </a:r>
          </a:p>
          <a:p>
            <a:endParaRPr lang="en-GB" sz="2400" dirty="0"/>
          </a:p>
          <a:p>
            <a:r>
              <a:rPr lang="en-GB" sz="2400" dirty="0"/>
              <a:t>ORDER BY column DESC/ASC, column2 etc… </a:t>
            </a:r>
          </a:p>
          <a:p>
            <a:endParaRPr lang="it-IT" dirty="0"/>
          </a:p>
        </p:txBody>
      </p:sp>
      <p:pic>
        <p:nvPicPr>
          <p:cNvPr id="9" name="Picture 2" descr="Image result for sorting data">
            <a:extLst>
              <a:ext uri="{FF2B5EF4-FFF2-40B4-BE49-F238E27FC236}">
                <a16:creationId xmlns:a16="http://schemas.microsoft.com/office/drawing/2014/main" id="{301CCB75-6F2F-43C4-BF5D-F8EA49D9B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40" y="2554697"/>
            <a:ext cx="4402281" cy="330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652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1974C02F-B7B4-4A9B-AA83-864241DD0F49}"/>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Joins</a:t>
            </a:r>
          </a:p>
        </p:txBody>
      </p:sp>
      <p:sp>
        <p:nvSpPr>
          <p:cNvPr id="12" name="Content Placeholder 2">
            <a:extLst>
              <a:ext uri="{FF2B5EF4-FFF2-40B4-BE49-F238E27FC236}">
                <a16:creationId xmlns:a16="http://schemas.microsoft.com/office/drawing/2014/main" id="{BC9A8069-99F7-4E84-880F-D77733113FE3}"/>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dirty="0"/>
              <a:t>Understanding Joins</a:t>
            </a:r>
          </a:p>
          <a:p>
            <a:pPr marL="514350" indent="-514350">
              <a:buFont typeface="+mj-lt"/>
              <a:buAutoNum type="arabicPeriod"/>
            </a:pPr>
            <a:r>
              <a:rPr lang="en-US" dirty="0"/>
              <a:t>Accessing related tables</a:t>
            </a:r>
          </a:p>
          <a:p>
            <a:pPr marL="514350" indent="-514350">
              <a:buFont typeface="+mj-lt"/>
              <a:buAutoNum type="arabicPeriod"/>
            </a:pPr>
            <a:r>
              <a:rPr lang="en-US" dirty="0"/>
              <a:t>Relating multiple tables</a:t>
            </a:r>
          </a:p>
          <a:p>
            <a:pPr marL="0" indent="0">
              <a:buNone/>
            </a:pPr>
            <a:r>
              <a:rPr lang="en-US" dirty="0"/>
              <a:t> </a:t>
            </a:r>
          </a:p>
          <a:p>
            <a:endParaRPr lang="it-IT" sz="2400" dirty="0"/>
          </a:p>
        </p:txBody>
      </p:sp>
      <p:sp>
        <p:nvSpPr>
          <p:cNvPr id="13" name="Rectangle 12">
            <a:extLst>
              <a:ext uri="{FF2B5EF4-FFF2-40B4-BE49-F238E27FC236}">
                <a16:creationId xmlns:a16="http://schemas.microsoft.com/office/drawing/2014/main" id="{DB9F5475-5A54-435B-8E76-C836A8A10D94}"/>
              </a:ext>
            </a:extLst>
          </p:cNvPr>
          <p:cNvSpPr/>
          <p:nvPr/>
        </p:nvSpPr>
        <p:spPr>
          <a:xfrm>
            <a:off x="321564" y="5877339"/>
            <a:ext cx="11748654" cy="369332"/>
          </a:xfrm>
          <a:prstGeom prst="rect">
            <a:avLst/>
          </a:prstGeom>
        </p:spPr>
        <p:txBody>
          <a:bodyPr wrap="square">
            <a:spAutoFit/>
          </a:bodyPr>
          <a:lstStyle/>
          <a:p>
            <a:r>
              <a:rPr lang="en-GB" dirty="0">
                <a:hlinkClick r:id="rId2"/>
              </a:rPr>
              <a:t>https://www.linkedin.com/learning/sql-essential-training-2018/understanding-join?u=50251009</a:t>
            </a:r>
            <a:endParaRPr lang="en-GB" dirty="0"/>
          </a:p>
        </p:txBody>
      </p:sp>
    </p:spTree>
    <p:extLst>
      <p:ext uri="{BB962C8B-B14F-4D97-AF65-F5344CB8AC3E}">
        <p14:creationId xmlns:p14="http://schemas.microsoft.com/office/powerpoint/2010/main" val="764267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E0FB427-93C1-4AA6-8A4D-E25A0FDD75C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dirty="0">
                <a:solidFill>
                  <a:srgbClr val="FFFFFF"/>
                </a:solidFill>
              </a:rPr>
              <a:t>Type of Joins </a:t>
            </a:r>
            <a:endParaRPr lang="en-US" sz="4800" kern="1200" dirty="0">
              <a:solidFill>
                <a:srgbClr val="FFFFFF"/>
              </a:solidFill>
              <a:latin typeface="+mj-lt"/>
              <a:ea typeface="+mj-ea"/>
              <a:cs typeface="+mj-cs"/>
            </a:endParaRPr>
          </a:p>
        </p:txBody>
      </p:sp>
      <p:pic>
        <p:nvPicPr>
          <p:cNvPr id="10" name="Picture 9" descr="Related image">
            <a:extLst>
              <a:ext uri="{FF2B5EF4-FFF2-40B4-BE49-F238E27FC236}">
                <a16:creationId xmlns:a16="http://schemas.microsoft.com/office/drawing/2014/main" id="{44EC4EE8-F593-4FDD-B8D1-2880330CD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518" y="501498"/>
            <a:ext cx="7396918" cy="581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6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D3159AA-077C-46AA-9FB2-477770D4D8C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Simple inner join</a:t>
            </a:r>
            <a:endParaRPr lang="en-US" sz="5400" kern="1200" dirty="0">
              <a:solidFill>
                <a:srgbClr val="FFFFFF"/>
              </a:solidFill>
              <a:latin typeface="+mj-lt"/>
              <a:ea typeface="+mj-ea"/>
              <a:cs typeface="+mj-cs"/>
            </a:endParaRPr>
          </a:p>
        </p:txBody>
      </p:sp>
      <p:sp>
        <p:nvSpPr>
          <p:cNvPr id="11" name="Rectangle 10">
            <a:extLst>
              <a:ext uri="{FF2B5EF4-FFF2-40B4-BE49-F238E27FC236}">
                <a16:creationId xmlns:a16="http://schemas.microsoft.com/office/drawing/2014/main" id="{FACD2503-B13B-4DCA-8BB9-2BA71A5A658C}"/>
              </a:ext>
            </a:extLst>
          </p:cNvPr>
          <p:cNvSpPr/>
          <p:nvPr/>
        </p:nvSpPr>
        <p:spPr>
          <a:xfrm>
            <a:off x="836814" y="2806577"/>
            <a:ext cx="10044546" cy="1676741"/>
          </a:xfrm>
          <a:prstGeom prst="rect">
            <a:avLst/>
          </a:prstGeom>
        </p:spPr>
        <p:txBody>
          <a:bodyPr wrap="square">
            <a:spAutoFit/>
          </a:bodyPr>
          <a:lstStyle/>
          <a:p>
            <a:pPr>
              <a:lnSpc>
                <a:spcPct val="200000"/>
              </a:lnSpc>
            </a:pPr>
            <a:r>
              <a:rPr lang="en-GB" dirty="0"/>
              <a:t>SELECT tablename1.Columnname1, tablename1.Columnname2, tablename2.Columnname1   </a:t>
            </a:r>
          </a:p>
          <a:p>
            <a:pPr>
              <a:lnSpc>
                <a:spcPct val="200000"/>
              </a:lnSpc>
            </a:pPr>
            <a:r>
              <a:rPr lang="en-GB" dirty="0"/>
              <a:t>FROM tablename1 </a:t>
            </a:r>
          </a:p>
          <a:p>
            <a:pPr>
              <a:lnSpc>
                <a:spcPct val="200000"/>
              </a:lnSpc>
            </a:pPr>
            <a:r>
              <a:rPr lang="en-GB" dirty="0"/>
              <a:t>JOIN tablename2 ON tablename1.id = tablename2.id</a:t>
            </a:r>
          </a:p>
        </p:txBody>
      </p:sp>
      <p:pic>
        <p:nvPicPr>
          <p:cNvPr id="12" name="Picture 2" descr="Related image">
            <a:extLst>
              <a:ext uri="{FF2B5EF4-FFF2-40B4-BE49-F238E27FC236}">
                <a16:creationId xmlns:a16="http://schemas.microsoft.com/office/drawing/2014/main" id="{79435178-A4B9-4A43-B14E-5BC2EC177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4247" y="3616729"/>
            <a:ext cx="3147753" cy="314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504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CC5A0B3E-0CD7-407B-BDF7-279BA65374F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Left join</a:t>
            </a:r>
            <a:endParaRPr lang="en-US" sz="5400" kern="1200" dirty="0">
              <a:solidFill>
                <a:srgbClr val="FFFFFF"/>
              </a:solidFill>
              <a:latin typeface="+mj-lt"/>
              <a:ea typeface="+mj-ea"/>
              <a:cs typeface="+mj-cs"/>
            </a:endParaRPr>
          </a:p>
        </p:txBody>
      </p:sp>
      <p:sp>
        <p:nvSpPr>
          <p:cNvPr id="5" name="Rectangle 4">
            <a:extLst>
              <a:ext uri="{FF2B5EF4-FFF2-40B4-BE49-F238E27FC236}">
                <a16:creationId xmlns:a16="http://schemas.microsoft.com/office/drawing/2014/main" id="{B33C0ABC-B817-4EB4-B431-77C30808D32E}"/>
              </a:ext>
            </a:extLst>
          </p:cNvPr>
          <p:cNvSpPr/>
          <p:nvPr/>
        </p:nvSpPr>
        <p:spPr>
          <a:xfrm>
            <a:off x="978130" y="2745709"/>
            <a:ext cx="8938953" cy="2230739"/>
          </a:xfrm>
          <a:prstGeom prst="rect">
            <a:avLst/>
          </a:prstGeom>
        </p:spPr>
        <p:txBody>
          <a:bodyPr wrap="square">
            <a:spAutoFit/>
          </a:bodyPr>
          <a:lstStyle/>
          <a:p>
            <a:pPr>
              <a:lnSpc>
                <a:spcPct val="200000"/>
              </a:lnSpc>
            </a:pPr>
            <a:r>
              <a:rPr lang="en-GB" dirty="0"/>
              <a:t>SELECT tablename1.Columnname1, tablename1.Columnname2, tablename2.Columnname1, tablename2.Columnname2 </a:t>
            </a:r>
          </a:p>
          <a:p>
            <a:pPr>
              <a:lnSpc>
                <a:spcPct val="200000"/>
              </a:lnSpc>
            </a:pPr>
            <a:r>
              <a:rPr lang="en-GB" dirty="0"/>
              <a:t>FROM tablename1 </a:t>
            </a:r>
          </a:p>
          <a:p>
            <a:pPr>
              <a:lnSpc>
                <a:spcPct val="200000"/>
              </a:lnSpc>
            </a:pPr>
            <a:r>
              <a:rPr lang="en-GB" dirty="0"/>
              <a:t>LEFT JOIN tablename2  ON tablename2 ON tablename1.id = tablename2.id</a:t>
            </a:r>
          </a:p>
        </p:txBody>
      </p:sp>
      <p:sp>
        <p:nvSpPr>
          <p:cNvPr id="6" name="TextBox 5">
            <a:extLst>
              <a:ext uri="{FF2B5EF4-FFF2-40B4-BE49-F238E27FC236}">
                <a16:creationId xmlns:a16="http://schemas.microsoft.com/office/drawing/2014/main" id="{FF64A506-A684-4570-948D-5F1C53D10B5F}"/>
              </a:ext>
            </a:extLst>
          </p:cNvPr>
          <p:cNvSpPr txBox="1"/>
          <p:nvPr/>
        </p:nvSpPr>
        <p:spPr>
          <a:xfrm>
            <a:off x="2635134" y="5534415"/>
            <a:ext cx="7107382" cy="830997"/>
          </a:xfrm>
          <a:prstGeom prst="rect">
            <a:avLst/>
          </a:prstGeom>
          <a:noFill/>
        </p:spPr>
        <p:txBody>
          <a:bodyPr wrap="square" rtlCol="0">
            <a:spAutoFit/>
          </a:bodyPr>
          <a:lstStyle/>
          <a:p>
            <a:pPr algn="ctr"/>
            <a:r>
              <a:rPr lang="en-GB" sz="2400" dirty="0"/>
              <a:t>Will Give you all the record of table 1 and add null values where no result in table 2</a:t>
            </a:r>
          </a:p>
        </p:txBody>
      </p:sp>
      <p:pic>
        <p:nvPicPr>
          <p:cNvPr id="7" name="Picture 2" descr="Related image">
            <a:extLst>
              <a:ext uri="{FF2B5EF4-FFF2-40B4-BE49-F238E27FC236}">
                <a16:creationId xmlns:a16="http://schemas.microsoft.com/office/drawing/2014/main" id="{88F76555-D869-4C6D-B9D0-7F3DE8706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943" y="4131425"/>
            <a:ext cx="2633057" cy="263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679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B609827-5DF9-4802-B6C0-A66528646F3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Multiple joins</a:t>
            </a:r>
            <a:endParaRPr lang="en-US" sz="5400" kern="1200" dirty="0">
              <a:solidFill>
                <a:srgbClr val="FFFFFF"/>
              </a:solidFill>
              <a:latin typeface="+mj-lt"/>
              <a:ea typeface="+mj-ea"/>
              <a:cs typeface="+mj-cs"/>
            </a:endParaRPr>
          </a:p>
        </p:txBody>
      </p:sp>
      <p:sp>
        <p:nvSpPr>
          <p:cNvPr id="5" name="Rectangle 4">
            <a:extLst>
              <a:ext uri="{FF2B5EF4-FFF2-40B4-BE49-F238E27FC236}">
                <a16:creationId xmlns:a16="http://schemas.microsoft.com/office/drawing/2014/main" id="{FA11E2E2-0C7F-4CD4-96BB-8EA6B99B6744}"/>
              </a:ext>
            </a:extLst>
          </p:cNvPr>
          <p:cNvSpPr/>
          <p:nvPr/>
        </p:nvSpPr>
        <p:spPr>
          <a:xfrm>
            <a:off x="378068" y="2493510"/>
            <a:ext cx="8406938" cy="2862322"/>
          </a:xfrm>
          <a:prstGeom prst="rect">
            <a:avLst/>
          </a:prstGeom>
        </p:spPr>
        <p:txBody>
          <a:bodyPr wrap="square">
            <a:spAutoFit/>
          </a:bodyPr>
          <a:lstStyle/>
          <a:p>
            <a:pPr>
              <a:lnSpc>
                <a:spcPct val="200000"/>
              </a:lnSpc>
            </a:pPr>
            <a:r>
              <a:rPr lang="en-GB" dirty="0"/>
              <a:t>SELECT tablename1.Columnname1, tablename1.Columnname2, tablename2.Columnname1, tablename3.Columnname1 etc…</a:t>
            </a:r>
          </a:p>
          <a:p>
            <a:pPr>
              <a:lnSpc>
                <a:spcPct val="200000"/>
              </a:lnSpc>
            </a:pPr>
            <a:r>
              <a:rPr lang="en-GB" dirty="0"/>
              <a:t>FROM tablename1</a:t>
            </a:r>
          </a:p>
          <a:p>
            <a:pPr>
              <a:lnSpc>
                <a:spcPct val="200000"/>
              </a:lnSpc>
            </a:pPr>
            <a:r>
              <a:rPr lang="en-GB" dirty="0"/>
              <a:t>JOIN tablename2 ON tablename1.id = tablename2.id</a:t>
            </a:r>
          </a:p>
          <a:p>
            <a:pPr>
              <a:lnSpc>
                <a:spcPct val="200000"/>
              </a:lnSpc>
            </a:pPr>
            <a:r>
              <a:rPr lang="en-GB" dirty="0"/>
              <a:t>JOIN tablename3 ON tablename1.id = tablename3.id</a:t>
            </a:r>
          </a:p>
        </p:txBody>
      </p:sp>
      <p:sp>
        <p:nvSpPr>
          <p:cNvPr id="6" name="TextBox 5">
            <a:extLst>
              <a:ext uri="{FF2B5EF4-FFF2-40B4-BE49-F238E27FC236}">
                <a16:creationId xmlns:a16="http://schemas.microsoft.com/office/drawing/2014/main" id="{23C593D3-13CA-4A00-8392-4FD7251F82BA}"/>
              </a:ext>
            </a:extLst>
          </p:cNvPr>
          <p:cNvSpPr txBox="1"/>
          <p:nvPr/>
        </p:nvSpPr>
        <p:spPr>
          <a:xfrm>
            <a:off x="7303423" y="4817374"/>
            <a:ext cx="4081549" cy="1754326"/>
          </a:xfrm>
          <a:prstGeom prst="rect">
            <a:avLst/>
          </a:prstGeom>
          <a:noFill/>
        </p:spPr>
        <p:txBody>
          <a:bodyPr wrap="square" rtlCol="0">
            <a:spAutoFit/>
          </a:bodyPr>
          <a:lstStyle/>
          <a:p>
            <a:pPr algn="ctr"/>
            <a:r>
              <a:rPr lang="en-GB" dirty="0"/>
              <a:t>If  you have many to many related tables and you have a middle table to fix it you shall use the middle table as base for the Join</a:t>
            </a:r>
          </a:p>
          <a:p>
            <a:pPr algn="ctr"/>
            <a:r>
              <a:rPr lang="en-GB" dirty="0"/>
              <a:t>In this case table 1 is the middle table between table 2 and table 3 </a:t>
            </a:r>
          </a:p>
        </p:txBody>
      </p:sp>
      <p:pic>
        <p:nvPicPr>
          <p:cNvPr id="7" name="Picture 2" descr="Image result for many to many tables&quot;">
            <a:extLst>
              <a:ext uri="{FF2B5EF4-FFF2-40B4-BE49-F238E27FC236}">
                <a16:creationId xmlns:a16="http://schemas.microsoft.com/office/drawing/2014/main" id="{EBEBF492-A301-4879-89A0-D590EA52A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119" y="2284992"/>
            <a:ext cx="5562600" cy="24193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EE526B-4CE9-4CF1-B8DB-AB5F8769A5C6}"/>
              </a:ext>
            </a:extLst>
          </p:cNvPr>
          <p:cNvSpPr txBox="1"/>
          <p:nvPr/>
        </p:nvSpPr>
        <p:spPr>
          <a:xfrm>
            <a:off x="7120543" y="3840480"/>
            <a:ext cx="365760" cy="369332"/>
          </a:xfrm>
          <a:prstGeom prst="rect">
            <a:avLst/>
          </a:prstGeom>
          <a:noFill/>
        </p:spPr>
        <p:txBody>
          <a:bodyPr wrap="square" rtlCol="0">
            <a:spAutoFit/>
          </a:bodyPr>
          <a:lstStyle/>
          <a:p>
            <a:r>
              <a:rPr lang="en-GB" dirty="0"/>
              <a:t>2</a:t>
            </a:r>
          </a:p>
        </p:txBody>
      </p:sp>
      <p:sp>
        <p:nvSpPr>
          <p:cNvPr id="9" name="TextBox 8">
            <a:extLst>
              <a:ext uri="{FF2B5EF4-FFF2-40B4-BE49-F238E27FC236}">
                <a16:creationId xmlns:a16="http://schemas.microsoft.com/office/drawing/2014/main" id="{909296B2-5D40-40A3-8C2D-D7585E6D4AE1}"/>
              </a:ext>
            </a:extLst>
          </p:cNvPr>
          <p:cNvSpPr txBox="1"/>
          <p:nvPr/>
        </p:nvSpPr>
        <p:spPr>
          <a:xfrm>
            <a:off x="9184016" y="4028718"/>
            <a:ext cx="300806" cy="369332"/>
          </a:xfrm>
          <a:prstGeom prst="rect">
            <a:avLst/>
          </a:prstGeom>
          <a:noFill/>
        </p:spPr>
        <p:txBody>
          <a:bodyPr wrap="square" rtlCol="0">
            <a:spAutoFit/>
          </a:bodyPr>
          <a:lstStyle/>
          <a:p>
            <a:r>
              <a:rPr lang="en-GB" dirty="0"/>
              <a:t>1</a:t>
            </a:r>
          </a:p>
        </p:txBody>
      </p:sp>
      <p:sp>
        <p:nvSpPr>
          <p:cNvPr id="10" name="TextBox 9">
            <a:extLst>
              <a:ext uri="{FF2B5EF4-FFF2-40B4-BE49-F238E27FC236}">
                <a16:creationId xmlns:a16="http://schemas.microsoft.com/office/drawing/2014/main" id="{E5A9F8D5-5140-43B9-8A6D-2479D685D523}"/>
              </a:ext>
            </a:extLst>
          </p:cNvPr>
          <p:cNvSpPr txBox="1"/>
          <p:nvPr/>
        </p:nvSpPr>
        <p:spPr>
          <a:xfrm>
            <a:off x="10674765" y="2402006"/>
            <a:ext cx="300806" cy="369332"/>
          </a:xfrm>
          <a:prstGeom prst="rect">
            <a:avLst/>
          </a:prstGeom>
          <a:noFill/>
        </p:spPr>
        <p:txBody>
          <a:bodyPr wrap="square" rtlCol="0">
            <a:spAutoFit/>
          </a:bodyPr>
          <a:lstStyle/>
          <a:p>
            <a:r>
              <a:rPr lang="en-GB" dirty="0"/>
              <a:t>3</a:t>
            </a:r>
          </a:p>
        </p:txBody>
      </p:sp>
    </p:spTree>
    <p:extLst>
      <p:ext uri="{BB962C8B-B14F-4D97-AF65-F5344CB8AC3E}">
        <p14:creationId xmlns:p14="http://schemas.microsoft.com/office/powerpoint/2010/main" val="3106727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617453D-724F-4FFC-80DA-88AE29823BAA}"/>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Strings</a:t>
            </a:r>
          </a:p>
        </p:txBody>
      </p:sp>
      <p:sp>
        <p:nvSpPr>
          <p:cNvPr id="15" name="Content Placeholder 2">
            <a:extLst>
              <a:ext uri="{FF2B5EF4-FFF2-40B4-BE49-F238E27FC236}">
                <a16:creationId xmlns:a16="http://schemas.microsoft.com/office/drawing/2014/main" id="{FEB14348-303F-4B58-A7A8-6DB893EF7AED}"/>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dirty="0"/>
              <a:t>About SQL strings</a:t>
            </a:r>
          </a:p>
          <a:p>
            <a:pPr marL="514350" indent="-514350">
              <a:buFont typeface="+mj-lt"/>
              <a:buAutoNum type="arabicPeriod"/>
            </a:pPr>
            <a:r>
              <a:rPr lang="en-US" dirty="0"/>
              <a:t>Finding the length of a string</a:t>
            </a:r>
          </a:p>
          <a:p>
            <a:pPr marL="514350" indent="-514350">
              <a:buFont typeface="+mj-lt"/>
              <a:buAutoNum type="arabicPeriod"/>
            </a:pPr>
            <a:r>
              <a:rPr lang="en-US" dirty="0"/>
              <a:t>Selecting part of a string </a:t>
            </a:r>
          </a:p>
          <a:p>
            <a:pPr marL="514350" indent="-514350">
              <a:buFont typeface="+mj-lt"/>
              <a:buAutoNum type="arabicPeriod"/>
            </a:pPr>
            <a:r>
              <a:rPr lang="en-US" dirty="0"/>
              <a:t>Removing Spaces</a:t>
            </a:r>
          </a:p>
          <a:p>
            <a:pPr marL="514350" indent="-514350">
              <a:buFont typeface="+mj-lt"/>
              <a:buAutoNum type="arabicPeriod"/>
            </a:pPr>
            <a:r>
              <a:rPr lang="en-US" dirty="0"/>
              <a:t>Folding case </a:t>
            </a:r>
          </a:p>
          <a:p>
            <a:pPr marL="0" indent="0">
              <a:buNone/>
            </a:pPr>
            <a:r>
              <a:rPr lang="en-US" dirty="0"/>
              <a:t> </a:t>
            </a:r>
          </a:p>
          <a:p>
            <a:endParaRPr lang="it-IT" sz="2400" dirty="0"/>
          </a:p>
        </p:txBody>
      </p:sp>
      <p:sp>
        <p:nvSpPr>
          <p:cNvPr id="16" name="Rectangle 15">
            <a:extLst>
              <a:ext uri="{FF2B5EF4-FFF2-40B4-BE49-F238E27FC236}">
                <a16:creationId xmlns:a16="http://schemas.microsoft.com/office/drawing/2014/main" id="{32C7344E-BAC1-4885-AE12-0F93CB82BD3A}"/>
              </a:ext>
            </a:extLst>
          </p:cNvPr>
          <p:cNvSpPr/>
          <p:nvPr/>
        </p:nvSpPr>
        <p:spPr>
          <a:xfrm>
            <a:off x="321564" y="5877339"/>
            <a:ext cx="11748654" cy="369332"/>
          </a:xfrm>
          <a:prstGeom prst="rect">
            <a:avLst/>
          </a:prstGeom>
        </p:spPr>
        <p:txBody>
          <a:bodyPr wrap="square">
            <a:spAutoFit/>
          </a:bodyPr>
          <a:lstStyle/>
          <a:p>
            <a:r>
              <a:rPr lang="en-GB" dirty="0">
                <a:hlinkClick r:id="rId2"/>
              </a:rPr>
              <a:t>https://www.linkedin.com/learning/sql-essential-training-2018/about-sql-strings?u=50251009</a:t>
            </a:r>
            <a:endParaRPr lang="en-GB" dirty="0"/>
          </a:p>
        </p:txBody>
      </p:sp>
    </p:spTree>
    <p:extLst>
      <p:ext uri="{BB962C8B-B14F-4D97-AF65-F5344CB8AC3E}">
        <p14:creationId xmlns:p14="http://schemas.microsoft.com/office/powerpoint/2010/main" val="2579871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008F45B-7592-45C2-98DA-1CCCA418848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Strings </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FF17F9B1-E1F9-47AB-80C5-3DA6F2312BD3}"/>
              </a:ext>
            </a:extLst>
          </p:cNvPr>
          <p:cNvSpPr txBox="1"/>
          <p:nvPr/>
        </p:nvSpPr>
        <p:spPr>
          <a:xfrm>
            <a:off x="628751" y="2768138"/>
            <a:ext cx="4576317" cy="1200329"/>
          </a:xfrm>
          <a:prstGeom prst="rect">
            <a:avLst/>
          </a:prstGeom>
          <a:noFill/>
        </p:spPr>
        <p:txBody>
          <a:bodyPr wrap="square" rtlCol="0">
            <a:spAutoFit/>
          </a:bodyPr>
          <a:lstStyle/>
          <a:p>
            <a:r>
              <a:rPr lang="en-GB" sz="2400" dirty="0"/>
              <a:t>“A string is  a series of characters delimited by quotation mark present in the database”</a:t>
            </a:r>
          </a:p>
        </p:txBody>
      </p:sp>
      <p:pic>
        <p:nvPicPr>
          <p:cNvPr id="6" name="Picture 4" descr="Image result for string computer&quot;">
            <a:extLst>
              <a:ext uri="{FF2B5EF4-FFF2-40B4-BE49-F238E27FC236}">
                <a16:creationId xmlns:a16="http://schemas.microsoft.com/office/drawing/2014/main" id="{B664CEE8-E5D8-4904-B9EC-9C2E8CFE1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068" y="2458175"/>
            <a:ext cx="6611793" cy="371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78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marL="514350" indent="-514350">
              <a:buFont typeface="+mj-lt"/>
              <a:buAutoNum type="arabicPeriod"/>
            </a:pPr>
            <a:r>
              <a:rPr lang="en-US" sz="4800" dirty="0">
                <a:solidFill>
                  <a:schemeClr val="accent1"/>
                </a:solidFill>
              </a:rPr>
              <a:t>Relational Database 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lphaLcParenR"/>
            </a:pPr>
            <a:r>
              <a:rPr lang="en-US" dirty="0"/>
              <a:t>Relational Database Basics</a:t>
            </a:r>
          </a:p>
          <a:p>
            <a:pPr marL="514350" indent="-514350">
              <a:buFont typeface="+mj-lt"/>
              <a:buAutoNum type="alphaLcParenR"/>
            </a:pPr>
            <a:r>
              <a:rPr lang="en-US" dirty="0"/>
              <a:t>Relational structures</a:t>
            </a:r>
          </a:p>
          <a:p>
            <a:pPr marL="514350" indent="-514350">
              <a:buFont typeface="+mj-lt"/>
              <a:buAutoNum type="alphaLcParenR"/>
            </a:pPr>
            <a:r>
              <a:rPr lang="en-US" dirty="0"/>
              <a:t>Understanding the RDBMS options</a:t>
            </a:r>
          </a:p>
          <a:p>
            <a:pPr marL="514350" indent="-514350">
              <a:buFont typeface="+mj-lt"/>
              <a:buAutoNum type="alphaLcParenR"/>
            </a:pPr>
            <a:r>
              <a:rPr lang="en-US" dirty="0"/>
              <a:t>Life cycle of DB development</a:t>
            </a:r>
          </a:p>
          <a:p>
            <a:endParaRPr lang="it-IT" sz="2400" dirty="0"/>
          </a:p>
        </p:txBody>
      </p:sp>
      <p:sp>
        <p:nvSpPr>
          <p:cNvPr id="4" name="Rectangle 3">
            <a:extLst>
              <a:ext uri="{FF2B5EF4-FFF2-40B4-BE49-F238E27FC236}">
                <a16:creationId xmlns:a16="http://schemas.microsoft.com/office/drawing/2014/main" id="{B460BBCF-7C4A-4BFF-81E4-3972E8894D7F}"/>
              </a:ext>
            </a:extLst>
          </p:cNvPr>
          <p:cNvSpPr/>
          <p:nvPr/>
        </p:nvSpPr>
        <p:spPr>
          <a:xfrm>
            <a:off x="503590" y="5709457"/>
            <a:ext cx="11366846" cy="369332"/>
          </a:xfrm>
          <a:prstGeom prst="rect">
            <a:avLst/>
          </a:prstGeom>
        </p:spPr>
        <p:txBody>
          <a:bodyPr wrap="square">
            <a:spAutoFit/>
          </a:bodyPr>
          <a:lstStyle/>
          <a:p>
            <a:r>
              <a:rPr lang="it-IT" dirty="0">
                <a:hlinkClick r:id="rId2"/>
              </a:rPr>
              <a:t>https://www.linkedin.com/learning/learning-relational-databases-2/database-management-systems-dbms?u=50251009</a:t>
            </a:r>
            <a:endParaRPr lang="it-IT" dirty="0"/>
          </a:p>
        </p:txBody>
      </p:sp>
    </p:spTree>
    <p:extLst>
      <p:ext uri="{BB962C8B-B14F-4D97-AF65-F5344CB8AC3E}">
        <p14:creationId xmlns:p14="http://schemas.microsoft.com/office/powerpoint/2010/main" val="3248991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3446977-273A-4B2C-82E9-154782E02F1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Finding length of a string </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B804C504-F459-408D-9F7F-21A42DEA1909}"/>
              </a:ext>
            </a:extLst>
          </p:cNvPr>
          <p:cNvSpPr txBox="1"/>
          <p:nvPr/>
        </p:nvSpPr>
        <p:spPr>
          <a:xfrm>
            <a:off x="587187" y="2934393"/>
            <a:ext cx="5830238" cy="1200329"/>
          </a:xfrm>
          <a:prstGeom prst="rect">
            <a:avLst/>
          </a:prstGeom>
          <a:noFill/>
        </p:spPr>
        <p:txBody>
          <a:bodyPr wrap="square" rtlCol="0">
            <a:spAutoFit/>
          </a:bodyPr>
          <a:lstStyle/>
          <a:p>
            <a:r>
              <a:rPr lang="en-GB" sz="2400" dirty="0"/>
              <a:t>SELECT column LENGTH (column) AS Len</a:t>
            </a:r>
          </a:p>
          <a:p>
            <a:r>
              <a:rPr lang="en-GB" sz="2400" dirty="0"/>
              <a:t>FROM table</a:t>
            </a:r>
          </a:p>
          <a:p>
            <a:r>
              <a:rPr lang="en-GB" sz="2400" dirty="0"/>
              <a:t>ORDER BY Len  DESC, column;</a:t>
            </a:r>
          </a:p>
        </p:txBody>
      </p:sp>
      <p:pic>
        <p:nvPicPr>
          <p:cNvPr id="6" name="Picture 4" descr="Image result for string computer&quot;">
            <a:extLst>
              <a:ext uri="{FF2B5EF4-FFF2-40B4-BE49-F238E27FC236}">
                <a16:creationId xmlns:a16="http://schemas.microsoft.com/office/drawing/2014/main" id="{1615E985-9FB9-4466-BFE7-A0F0FCB5B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804" y="3205589"/>
            <a:ext cx="5283057" cy="297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236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8440C43-C8D2-427B-9843-EC55F7E0798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Finding length of a string </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0AE84715-5E76-48F3-A05F-1EFF5A275B4D}"/>
              </a:ext>
            </a:extLst>
          </p:cNvPr>
          <p:cNvSpPr txBox="1"/>
          <p:nvPr/>
        </p:nvSpPr>
        <p:spPr>
          <a:xfrm>
            <a:off x="587187" y="2934393"/>
            <a:ext cx="5830238" cy="1200329"/>
          </a:xfrm>
          <a:prstGeom prst="rect">
            <a:avLst/>
          </a:prstGeom>
          <a:noFill/>
        </p:spPr>
        <p:txBody>
          <a:bodyPr wrap="square" rtlCol="0">
            <a:spAutoFit/>
          </a:bodyPr>
          <a:lstStyle/>
          <a:p>
            <a:r>
              <a:rPr lang="en-GB" sz="2400" dirty="0"/>
              <a:t>SELECT column LENGTH (column) AS Len</a:t>
            </a:r>
          </a:p>
          <a:p>
            <a:r>
              <a:rPr lang="en-GB" sz="2400" dirty="0"/>
              <a:t>FROM table</a:t>
            </a:r>
          </a:p>
          <a:p>
            <a:r>
              <a:rPr lang="en-GB" sz="2400" dirty="0"/>
              <a:t>ORDER BY Len  DESC, column;</a:t>
            </a:r>
          </a:p>
        </p:txBody>
      </p:sp>
      <p:pic>
        <p:nvPicPr>
          <p:cNvPr id="6" name="Picture 4" descr="Image result for string computer&quot;">
            <a:extLst>
              <a:ext uri="{FF2B5EF4-FFF2-40B4-BE49-F238E27FC236}">
                <a16:creationId xmlns:a16="http://schemas.microsoft.com/office/drawing/2014/main" id="{4D22EFEE-03A6-4B60-9F85-D26D1CC49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804" y="3205589"/>
            <a:ext cx="5283057" cy="297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742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9B9AD66-FE70-4645-9D49-D9983A9A907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Select part of a string </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E6EEC5C4-3821-46D2-AA1D-95A9575A29E3}"/>
              </a:ext>
            </a:extLst>
          </p:cNvPr>
          <p:cNvSpPr txBox="1"/>
          <p:nvPr/>
        </p:nvSpPr>
        <p:spPr>
          <a:xfrm>
            <a:off x="628751" y="2768138"/>
            <a:ext cx="4576317" cy="830997"/>
          </a:xfrm>
          <a:prstGeom prst="rect">
            <a:avLst/>
          </a:prstGeom>
          <a:noFill/>
        </p:spPr>
        <p:txBody>
          <a:bodyPr wrap="square" rtlCol="0">
            <a:spAutoFit/>
          </a:bodyPr>
          <a:lstStyle/>
          <a:p>
            <a:r>
              <a:rPr lang="en-GB" sz="2400" dirty="0"/>
              <a:t>SELECT SUBSTR (‘this is my string’, from which </a:t>
            </a:r>
            <a:r>
              <a:rPr lang="en-GB" sz="2400" dirty="0" err="1"/>
              <a:t>carachter</a:t>
            </a:r>
            <a:r>
              <a:rPr lang="en-GB" sz="2400" dirty="0"/>
              <a:t>) </a:t>
            </a:r>
          </a:p>
        </p:txBody>
      </p:sp>
      <p:pic>
        <p:nvPicPr>
          <p:cNvPr id="6" name="Picture 4" descr="Image result for string computer&quot;">
            <a:extLst>
              <a:ext uri="{FF2B5EF4-FFF2-40B4-BE49-F238E27FC236}">
                <a16:creationId xmlns:a16="http://schemas.microsoft.com/office/drawing/2014/main" id="{F661339C-DF01-48DD-9945-A1A9A6F2C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068" y="2458175"/>
            <a:ext cx="6611793" cy="3719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CA6E5B-6062-4318-BD83-B7F3A5323E8D}"/>
              </a:ext>
            </a:extLst>
          </p:cNvPr>
          <p:cNvSpPr txBox="1"/>
          <p:nvPr/>
        </p:nvSpPr>
        <p:spPr>
          <a:xfrm>
            <a:off x="864524" y="4364182"/>
            <a:ext cx="3749040" cy="1323439"/>
          </a:xfrm>
          <a:prstGeom prst="rect">
            <a:avLst/>
          </a:prstGeom>
          <a:noFill/>
        </p:spPr>
        <p:txBody>
          <a:bodyPr wrap="square" rtlCol="0">
            <a:spAutoFit/>
          </a:bodyPr>
          <a:lstStyle/>
          <a:p>
            <a:pPr algn="ctr"/>
            <a:r>
              <a:rPr lang="en-GB" sz="2000" dirty="0"/>
              <a:t>Extract information from not atomic column e.g. transform a date column into Year, Month, Day columns </a:t>
            </a:r>
          </a:p>
        </p:txBody>
      </p:sp>
    </p:spTree>
    <p:extLst>
      <p:ext uri="{BB962C8B-B14F-4D97-AF65-F5344CB8AC3E}">
        <p14:creationId xmlns:p14="http://schemas.microsoft.com/office/powerpoint/2010/main" val="4274799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2944E25-9C0C-41D2-85FA-A6E05F84E14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Removing spaces</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488F5C3A-FB8E-48E8-8D29-867E3B7B48AE}"/>
              </a:ext>
            </a:extLst>
          </p:cNvPr>
          <p:cNvSpPr txBox="1"/>
          <p:nvPr/>
        </p:nvSpPr>
        <p:spPr>
          <a:xfrm>
            <a:off x="628751" y="2768138"/>
            <a:ext cx="4576317" cy="3046988"/>
          </a:xfrm>
          <a:prstGeom prst="rect">
            <a:avLst/>
          </a:prstGeom>
          <a:noFill/>
        </p:spPr>
        <p:txBody>
          <a:bodyPr wrap="square" rtlCol="0">
            <a:spAutoFit/>
          </a:bodyPr>
          <a:lstStyle/>
          <a:p>
            <a:r>
              <a:rPr lang="en-GB" sz="2400" dirty="0"/>
              <a:t>SELECT TRIM (‘string’)</a:t>
            </a:r>
          </a:p>
          <a:p>
            <a:endParaRPr lang="en-GB" sz="2400" dirty="0"/>
          </a:p>
          <a:p>
            <a:r>
              <a:rPr lang="en-GB" sz="2400" dirty="0"/>
              <a:t>SELECT LTRIM (‘string’)</a:t>
            </a:r>
          </a:p>
          <a:p>
            <a:endParaRPr lang="en-GB" sz="2400" dirty="0"/>
          </a:p>
          <a:p>
            <a:r>
              <a:rPr lang="en-GB" sz="2400" dirty="0"/>
              <a:t>SELECT RTRIM (‘string’)</a:t>
            </a:r>
          </a:p>
          <a:p>
            <a:endParaRPr lang="en-GB" sz="2400" dirty="0"/>
          </a:p>
          <a:p>
            <a:r>
              <a:rPr lang="en-GB" sz="2400" dirty="0"/>
              <a:t>SELECT TRIM (‘string’, ‘the value I want to trim) </a:t>
            </a:r>
          </a:p>
        </p:txBody>
      </p:sp>
      <p:pic>
        <p:nvPicPr>
          <p:cNvPr id="6" name="Picture 4" descr="Image result for string computer&quot;">
            <a:extLst>
              <a:ext uri="{FF2B5EF4-FFF2-40B4-BE49-F238E27FC236}">
                <a16:creationId xmlns:a16="http://schemas.microsoft.com/office/drawing/2014/main" id="{34547978-DC62-4D35-9E10-1054CE3CA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068" y="2458175"/>
            <a:ext cx="6611793" cy="371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646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F4C4B1D-2B67-4E2E-843C-63B69C311B3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Folding cases</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525AB1B8-8316-4B2A-BB15-28A5E9206A26}"/>
              </a:ext>
            </a:extLst>
          </p:cNvPr>
          <p:cNvSpPr txBox="1"/>
          <p:nvPr/>
        </p:nvSpPr>
        <p:spPr>
          <a:xfrm>
            <a:off x="628751" y="2768138"/>
            <a:ext cx="4576317" cy="2308324"/>
          </a:xfrm>
          <a:prstGeom prst="rect">
            <a:avLst/>
          </a:prstGeom>
          <a:noFill/>
        </p:spPr>
        <p:txBody>
          <a:bodyPr wrap="square" rtlCol="0">
            <a:spAutoFit/>
          </a:bodyPr>
          <a:lstStyle/>
          <a:p>
            <a:r>
              <a:rPr lang="en-GB" sz="2400" dirty="0"/>
              <a:t>SELECT UPPER (column);</a:t>
            </a:r>
          </a:p>
          <a:p>
            <a:endParaRPr lang="en-GB" sz="2400" dirty="0"/>
          </a:p>
          <a:p>
            <a:endParaRPr lang="en-GB" sz="2400" dirty="0"/>
          </a:p>
          <a:p>
            <a:endParaRPr lang="en-GB" sz="2400" dirty="0"/>
          </a:p>
          <a:p>
            <a:r>
              <a:rPr lang="en-GB" sz="2400" dirty="0"/>
              <a:t>NB it change only ASCII characters so not special and accented ones</a:t>
            </a:r>
          </a:p>
        </p:txBody>
      </p:sp>
      <p:pic>
        <p:nvPicPr>
          <p:cNvPr id="6" name="Picture 4" descr="Image result for string computer&quot;">
            <a:extLst>
              <a:ext uri="{FF2B5EF4-FFF2-40B4-BE49-F238E27FC236}">
                <a16:creationId xmlns:a16="http://schemas.microsoft.com/office/drawing/2014/main" id="{3E271D75-B0E4-4A13-A822-AB5E5C5B9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068" y="2458175"/>
            <a:ext cx="6611793" cy="371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875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E11383D-5DB0-4FDE-9A69-ADE34D3A8B18}"/>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Numbers</a:t>
            </a:r>
          </a:p>
        </p:txBody>
      </p:sp>
      <p:sp>
        <p:nvSpPr>
          <p:cNvPr id="12" name="Content Placeholder 2">
            <a:extLst>
              <a:ext uri="{FF2B5EF4-FFF2-40B4-BE49-F238E27FC236}">
                <a16:creationId xmlns:a16="http://schemas.microsoft.com/office/drawing/2014/main" id="{F984A29F-52FF-4352-8142-ECC14E9718A9}"/>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dirty="0"/>
              <a:t>Numeric types</a:t>
            </a:r>
          </a:p>
          <a:p>
            <a:pPr marL="514350" indent="-514350">
              <a:buFont typeface="+mj-lt"/>
              <a:buAutoNum type="arabicPeriod"/>
            </a:pPr>
            <a:r>
              <a:rPr lang="en-US" dirty="0"/>
              <a:t>Identify type of value</a:t>
            </a:r>
          </a:p>
          <a:p>
            <a:pPr marL="514350" indent="-514350">
              <a:buFont typeface="+mj-lt"/>
              <a:buAutoNum type="arabicPeriod"/>
            </a:pPr>
            <a:r>
              <a:rPr lang="en-US" dirty="0"/>
              <a:t>Rounding numbers</a:t>
            </a:r>
          </a:p>
          <a:p>
            <a:pPr marL="0" indent="0">
              <a:buNone/>
            </a:pPr>
            <a:r>
              <a:rPr lang="en-US" dirty="0"/>
              <a:t> </a:t>
            </a:r>
          </a:p>
          <a:p>
            <a:endParaRPr lang="it-IT" sz="2400" dirty="0"/>
          </a:p>
        </p:txBody>
      </p:sp>
      <p:sp>
        <p:nvSpPr>
          <p:cNvPr id="13" name="Rectangle 12">
            <a:extLst>
              <a:ext uri="{FF2B5EF4-FFF2-40B4-BE49-F238E27FC236}">
                <a16:creationId xmlns:a16="http://schemas.microsoft.com/office/drawing/2014/main" id="{9CB932B2-0ACC-4E51-BEDE-518FB862E8F9}"/>
              </a:ext>
            </a:extLst>
          </p:cNvPr>
          <p:cNvSpPr/>
          <p:nvPr/>
        </p:nvSpPr>
        <p:spPr>
          <a:xfrm>
            <a:off x="321564" y="5877339"/>
            <a:ext cx="11748654" cy="369332"/>
          </a:xfrm>
          <a:prstGeom prst="rect">
            <a:avLst/>
          </a:prstGeom>
        </p:spPr>
        <p:txBody>
          <a:bodyPr wrap="square">
            <a:spAutoFit/>
          </a:bodyPr>
          <a:lstStyle/>
          <a:p>
            <a:r>
              <a:rPr lang="en-GB" dirty="0">
                <a:hlinkClick r:id="rId2"/>
              </a:rPr>
              <a:t>https://www.linkedin.com/learning/sql-essential-training-2018/numeric-types?u=50251009</a:t>
            </a:r>
            <a:endParaRPr lang="en-GB" dirty="0"/>
          </a:p>
        </p:txBody>
      </p:sp>
    </p:spTree>
    <p:extLst>
      <p:ext uri="{BB962C8B-B14F-4D97-AF65-F5344CB8AC3E}">
        <p14:creationId xmlns:p14="http://schemas.microsoft.com/office/powerpoint/2010/main" val="31027058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04E8CD0-3678-4AA3-A531-8DA03791199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Numeric Types </a:t>
            </a:r>
            <a:endParaRPr lang="en-US" sz="5400" kern="1200" dirty="0">
              <a:solidFill>
                <a:srgbClr val="FFFFFF"/>
              </a:solidFill>
              <a:latin typeface="+mj-lt"/>
              <a:ea typeface="+mj-ea"/>
              <a:cs typeface="+mj-cs"/>
            </a:endParaRPr>
          </a:p>
        </p:txBody>
      </p:sp>
      <p:pic>
        <p:nvPicPr>
          <p:cNvPr id="5" name="Picture 2" descr="Image result for Numbers&quot;">
            <a:extLst>
              <a:ext uri="{FF2B5EF4-FFF2-40B4-BE49-F238E27FC236}">
                <a16:creationId xmlns:a16="http://schemas.microsoft.com/office/drawing/2014/main" id="{D4588CB3-CBFA-44D7-BE81-8F21C51F1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3018" y="4151587"/>
            <a:ext cx="4601652" cy="25884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8267FB-BC8D-48DA-A2A8-9278B243BFBC}"/>
              </a:ext>
            </a:extLst>
          </p:cNvPr>
          <p:cNvSpPr txBox="1"/>
          <p:nvPr/>
        </p:nvSpPr>
        <p:spPr>
          <a:xfrm>
            <a:off x="378068" y="2518757"/>
            <a:ext cx="5148595" cy="1815882"/>
          </a:xfrm>
          <a:prstGeom prst="rect">
            <a:avLst/>
          </a:prstGeom>
          <a:noFill/>
          <a:ln>
            <a:solidFill>
              <a:schemeClr val="tx1"/>
            </a:solidFill>
          </a:ln>
        </p:spPr>
        <p:txBody>
          <a:bodyPr wrap="square" rtlCol="0">
            <a:spAutoFit/>
          </a:bodyPr>
          <a:lstStyle/>
          <a:p>
            <a:r>
              <a:rPr lang="en-GB" sz="2800" b="1" dirty="0"/>
              <a:t>INTEGER Types</a:t>
            </a:r>
          </a:p>
          <a:p>
            <a:r>
              <a:rPr lang="en-GB" sz="2800" dirty="0"/>
              <a:t>INTEGER (precision)</a:t>
            </a:r>
          </a:p>
          <a:p>
            <a:r>
              <a:rPr lang="en-GB" sz="2800" dirty="0"/>
              <a:t>DECIMAL (precision, scale)</a:t>
            </a:r>
          </a:p>
          <a:p>
            <a:r>
              <a:rPr lang="en-GB" sz="2800" dirty="0"/>
              <a:t>MONEY (precision, scale)</a:t>
            </a:r>
          </a:p>
        </p:txBody>
      </p:sp>
      <p:sp>
        <p:nvSpPr>
          <p:cNvPr id="7" name="TextBox 6">
            <a:extLst>
              <a:ext uri="{FF2B5EF4-FFF2-40B4-BE49-F238E27FC236}">
                <a16:creationId xmlns:a16="http://schemas.microsoft.com/office/drawing/2014/main" id="{E4E65917-AF50-4683-83BA-6E60BAA2666E}"/>
              </a:ext>
            </a:extLst>
          </p:cNvPr>
          <p:cNvSpPr txBox="1"/>
          <p:nvPr/>
        </p:nvSpPr>
        <p:spPr>
          <a:xfrm>
            <a:off x="378068" y="4883107"/>
            <a:ext cx="4902464" cy="1384995"/>
          </a:xfrm>
          <a:prstGeom prst="rect">
            <a:avLst/>
          </a:prstGeom>
          <a:noFill/>
          <a:ln>
            <a:solidFill>
              <a:schemeClr val="tx1"/>
            </a:solidFill>
          </a:ln>
        </p:spPr>
        <p:txBody>
          <a:bodyPr wrap="square" rtlCol="0">
            <a:spAutoFit/>
          </a:bodyPr>
          <a:lstStyle/>
          <a:p>
            <a:r>
              <a:rPr lang="en-GB" sz="2800" b="1" dirty="0"/>
              <a:t>REAL Types</a:t>
            </a:r>
          </a:p>
          <a:p>
            <a:r>
              <a:rPr lang="en-GB" sz="2800" dirty="0"/>
              <a:t>REAL (precision)</a:t>
            </a:r>
          </a:p>
          <a:p>
            <a:r>
              <a:rPr lang="en-GB" sz="2800" dirty="0"/>
              <a:t>FLOAT (precision)</a:t>
            </a:r>
          </a:p>
        </p:txBody>
      </p:sp>
    </p:spTree>
    <p:extLst>
      <p:ext uri="{BB962C8B-B14F-4D97-AF65-F5344CB8AC3E}">
        <p14:creationId xmlns:p14="http://schemas.microsoft.com/office/powerpoint/2010/main" val="4159432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992CB49-9E93-45B9-9168-C6C5D8A4F12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Identify type of values</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AA004ED7-7EB4-45C6-A51F-603AEC85DA5D}"/>
              </a:ext>
            </a:extLst>
          </p:cNvPr>
          <p:cNvSpPr txBox="1"/>
          <p:nvPr/>
        </p:nvSpPr>
        <p:spPr>
          <a:xfrm>
            <a:off x="587187" y="2934393"/>
            <a:ext cx="5830238" cy="830997"/>
          </a:xfrm>
          <a:prstGeom prst="rect">
            <a:avLst/>
          </a:prstGeom>
          <a:noFill/>
        </p:spPr>
        <p:txBody>
          <a:bodyPr wrap="square" rtlCol="0">
            <a:spAutoFit/>
          </a:bodyPr>
          <a:lstStyle/>
          <a:p>
            <a:r>
              <a:rPr lang="en-GB" sz="2400" dirty="0"/>
              <a:t>SELECT TYPEOF (My calculation)</a:t>
            </a:r>
          </a:p>
          <a:p>
            <a:r>
              <a:rPr lang="en-GB" sz="2400" dirty="0"/>
              <a:t>FROM table;</a:t>
            </a:r>
          </a:p>
        </p:txBody>
      </p:sp>
      <p:pic>
        <p:nvPicPr>
          <p:cNvPr id="6" name="Picture 2" descr="Image result for Numbers&quot;">
            <a:extLst>
              <a:ext uri="{FF2B5EF4-FFF2-40B4-BE49-F238E27FC236}">
                <a16:creationId xmlns:a16="http://schemas.microsoft.com/office/drawing/2014/main" id="{64C0BF22-7E37-49C3-80B8-03E44301E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3018" y="4151587"/>
            <a:ext cx="4601652" cy="2588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4579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F0119E0-7708-4283-BD61-33201F5F80D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Rounding Numbers</a:t>
            </a:r>
            <a:endParaRPr lang="en-US" sz="5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2D93835-0926-4660-A219-A6D69051E772}"/>
              </a:ext>
            </a:extLst>
          </p:cNvPr>
          <p:cNvSpPr txBox="1"/>
          <p:nvPr/>
        </p:nvSpPr>
        <p:spPr>
          <a:xfrm>
            <a:off x="526073" y="2784763"/>
            <a:ext cx="4835636" cy="1200329"/>
          </a:xfrm>
          <a:prstGeom prst="rect">
            <a:avLst/>
          </a:prstGeom>
          <a:noFill/>
        </p:spPr>
        <p:txBody>
          <a:bodyPr wrap="square" rtlCol="0">
            <a:spAutoFit/>
          </a:bodyPr>
          <a:lstStyle/>
          <a:p>
            <a:r>
              <a:rPr lang="en-GB" sz="2400" dirty="0"/>
              <a:t>SELECT ROUND(column, number of ciphers after the comma I want to have)</a:t>
            </a:r>
          </a:p>
        </p:txBody>
      </p:sp>
      <p:pic>
        <p:nvPicPr>
          <p:cNvPr id="6" name="Picture 2" descr="Image result for Numbers&quot;">
            <a:extLst>
              <a:ext uri="{FF2B5EF4-FFF2-40B4-BE49-F238E27FC236}">
                <a16:creationId xmlns:a16="http://schemas.microsoft.com/office/drawing/2014/main" id="{EC45014B-1B15-432A-A62C-F2AB98D40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3018" y="4151587"/>
            <a:ext cx="4601652" cy="2588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339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2240DD6A-F548-47DE-A813-0DD1533F5637}"/>
              </a:ext>
            </a:extLst>
          </p:cNvPr>
          <p:cNvSpPr>
            <a:spLocks noGrp="1"/>
          </p:cNvSpPr>
          <p:nvPr>
            <p:ph type="title"/>
          </p:nvPr>
        </p:nvSpPr>
        <p:spPr>
          <a:xfrm>
            <a:off x="838200" y="963877"/>
            <a:ext cx="3494362" cy="4930246"/>
          </a:xfrm>
        </p:spPr>
        <p:txBody>
          <a:bodyPr>
            <a:normAutofit/>
          </a:bodyPr>
          <a:lstStyle/>
          <a:p>
            <a:pPr algn="r"/>
            <a:r>
              <a:rPr lang="it-IT" sz="4800" dirty="0">
                <a:solidFill>
                  <a:schemeClr val="accent1"/>
                </a:solidFill>
              </a:rPr>
              <a:t>Dates and times</a:t>
            </a:r>
          </a:p>
        </p:txBody>
      </p:sp>
      <p:sp>
        <p:nvSpPr>
          <p:cNvPr id="5" name="Rectangle 4">
            <a:extLst>
              <a:ext uri="{FF2B5EF4-FFF2-40B4-BE49-F238E27FC236}">
                <a16:creationId xmlns:a16="http://schemas.microsoft.com/office/drawing/2014/main" id="{673E460D-DCB5-438B-B36A-B97F4C92B4CC}"/>
              </a:ext>
            </a:extLst>
          </p:cNvPr>
          <p:cNvSpPr/>
          <p:nvPr/>
        </p:nvSpPr>
        <p:spPr>
          <a:xfrm>
            <a:off x="321564" y="5877339"/>
            <a:ext cx="11748654" cy="369332"/>
          </a:xfrm>
          <a:prstGeom prst="rect">
            <a:avLst/>
          </a:prstGeom>
        </p:spPr>
        <p:txBody>
          <a:bodyPr wrap="square">
            <a:spAutoFit/>
          </a:bodyPr>
          <a:lstStyle/>
          <a:p>
            <a:r>
              <a:rPr lang="en-GB" dirty="0">
                <a:hlinkClick r:id="rId2"/>
              </a:rPr>
              <a:t>https://www.linkedin.com/learning/sql-essential-training-2018/dates-and-times?u=50251009</a:t>
            </a:r>
            <a:endParaRPr lang="en-GB" dirty="0"/>
          </a:p>
        </p:txBody>
      </p:sp>
      <p:sp>
        <p:nvSpPr>
          <p:cNvPr id="6" name="Content Placeholder 2">
            <a:extLst>
              <a:ext uri="{FF2B5EF4-FFF2-40B4-BE49-F238E27FC236}">
                <a16:creationId xmlns:a16="http://schemas.microsoft.com/office/drawing/2014/main" id="{136A337F-4D3E-4339-A551-B8D5C52F4EC5}"/>
              </a:ext>
            </a:extLst>
          </p:cNvPr>
          <p:cNvSpPr>
            <a:spLocks noGrp="1"/>
          </p:cNvSpPr>
          <p:nvPr>
            <p:ph idx="1"/>
          </p:nvPr>
        </p:nvSpPr>
        <p:spPr>
          <a:xfrm>
            <a:off x="838200" y="1825625"/>
            <a:ext cx="10515600" cy="4351338"/>
          </a:xfrm>
        </p:spPr>
        <p:txBody>
          <a:bodyPr/>
          <a:lstStyle/>
          <a:p>
            <a:endParaRPr lang="en-GB" dirty="0"/>
          </a:p>
        </p:txBody>
      </p:sp>
      <p:sp>
        <p:nvSpPr>
          <p:cNvPr id="7" name="Content Placeholder 2">
            <a:extLst>
              <a:ext uri="{FF2B5EF4-FFF2-40B4-BE49-F238E27FC236}">
                <a16:creationId xmlns:a16="http://schemas.microsoft.com/office/drawing/2014/main" id="{A2B09A3B-7BE5-4C43-B336-59C92E237AFA}"/>
              </a:ext>
            </a:extLst>
          </p:cNvPr>
          <p:cNvSpPr txBox="1">
            <a:spLocks/>
          </p:cNvSpPr>
          <p:nvPr/>
        </p:nvSpPr>
        <p:spPr>
          <a:xfrm>
            <a:off x="4976031" y="963877"/>
            <a:ext cx="6377769"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Dates and times</a:t>
            </a:r>
          </a:p>
          <a:p>
            <a:pPr marL="514350" indent="-514350">
              <a:buFont typeface="+mj-lt"/>
              <a:buAutoNum type="arabicPeriod"/>
            </a:pPr>
            <a:r>
              <a:rPr lang="en-US" dirty="0"/>
              <a:t>Dates and times functions </a:t>
            </a:r>
          </a:p>
          <a:p>
            <a:pPr marL="0" indent="0">
              <a:buFont typeface="Arial" panose="020B0604020202020204" pitchFamily="34" charset="0"/>
              <a:buNone/>
            </a:pPr>
            <a:r>
              <a:rPr lang="en-US" dirty="0"/>
              <a:t> </a:t>
            </a:r>
          </a:p>
          <a:p>
            <a:endParaRPr lang="it-IT" sz="2400" dirty="0"/>
          </a:p>
        </p:txBody>
      </p:sp>
    </p:spTree>
    <p:extLst>
      <p:ext uri="{BB962C8B-B14F-4D97-AF65-F5344CB8AC3E}">
        <p14:creationId xmlns:p14="http://schemas.microsoft.com/office/powerpoint/2010/main" val="508181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4cecb87-7127-4cec-8ade-f39cabdda460">
      <Terms xmlns="http://schemas.microsoft.com/office/infopath/2007/PartnerControls"/>
    </lcf76f155ced4ddcb4097134ff3c332f>
    <TaxCatchAll xmlns="e0533433-c614-42f1-a6db-1e117b426f0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F3C4344107B142896AFF4BAB57AEE6" ma:contentTypeVersion="16" ma:contentTypeDescription="Create a new document." ma:contentTypeScope="" ma:versionID="1b4ae4f646645aa0da8c9455870ff1b8">
  <xsd:schema xmlns:xsd="http://www.w3.org/2001/XMLSchema" xmlns:xs="http://www.w3.org/2001/XMLSchema" xmlns:p="http://schemas.microsoft.com/office/2006/metadata/properties" xmlns:ns2="a4cecb87-7127-4cec-8ade-f39cabdda460" xmlns:ns3="e0533433-c614-42f1-a6db-1e117b426f00" targetNamespace="http://schemas.microsoft.com/office/2006/metadata/properties" ma:root="true" ma:fieldsID="a4c14307a8b92a900619a17aef0a65b4" ns2:_="" ns3:_="">
    <xsd:import namespace="a4cecb87-7127-4cec-8ade-f39cabdda460"/>
    <xsd:import namespace="e0533433-c614-42f1-a6db-1e117b426f0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cecb87-7127-4cec-8ade-f39cabdda4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4eff52-6b6d-4e5f-a3b0-187f185b1db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0533433-c614-42f1-a6db-1e117b426f0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e52b77c-496f-4984-9256-af5fcad5ff1d}" ma:internalName="TaxCatchAll" ma:showField="CatchAllData" ma:web="e0533433-c614-42f1-a6db-1e117b426f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FC1BA9-2E23-44D9-87FC-0E9BD0743F0A}">
  <ds:schemaRefs>
    <ds:schemaRef ds:uri="http://schemas.microsoft.com/sharepoint/v3/contenttype/forms"/>
  </ds:schemaRefs>
</ds:datastoreItem>
</file>

<file path=customXml/itemProps2.xml><?xml version="1.0" encoding="utf-8"?>
<ds:datastoreItem xmlns:ds="http://schemas.openxmlformats.org/officeDocument/2006/customXml" ds:itemID="{74A6FAF1-2D35-43AC-A6EF-5FB5E98539DB}">
  <ds:schemaRefs>
    <ds:schemaRef ds:uri="http://schemas.microsoft.com/office/2006/metadata/properties"/>
    <ds:schemaRef ds:uri="http://schemas.microsoft.com/office/infopath/2007/PartnerControls"/>
    <ds:schemaRef ds:uri="a4cecb87-7127-4cec-8ade-f39cabdda460"/>
    <ds:schemaRef ds:uri="e0533433-c614-42f1-a6db-1e117b426f00"/>
  </ds:schemaRefs>
</ds:datastoreItem>
</file>

<file path=customXml/itemProps3.xml><?xml version="1.0" encoding="utf-8"?>
<ds:datastoreItem xmlns:ds="http://schemas.openxmlformats.org/officeDocument/2006/customXml" ds:itemID="{5266378B-2EFB-4819-A377-50ADD766CF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cecb87-7127-4cec-8ade-f39cabdda460"/>
    <ds:schemaRef ds:uri="e0533433-c614-42f1-a6db-1e117b426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8293</TotalTime>
  <Words>4553</Words>
  <Application>Microsoft Office PowerPoint</Application>
  <PresentationFormat>Widescreen</PresentationFormat>
  <Paragraphs>691</Paragraphs>
  <Slides>115</Slides>
  <Notes>0</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Office Theme</vt:lpstr>
      <vt:lpstr>Relational Databases and  SQL </vt:lpstr>
      <vt:lpstr>PowerPoint Presentation</vt:lpstr>
      <vt:lpstr>Relational Databases and SQL Structure of the course </vt:lpstr>
      <vt:lpstr>Relational Databases and SQL: Structure of the course</vt:lpstr>
      <vt:lpstr>Relational Databases and SQL: Structure of the course</vt:lpstr>
      <vt:lpstr>Relational Databases and SQL</vt:lpstr>
      <vt:lpstr>PowerPoint Presentation</vt:lpstr>
      <vt:lpstr>Today program</vt:lpstr>
      <vt:lpstr>Relational Database Basics</vt:lpstr>
      <vt:lpstr>CRUD TASKS</vt:lpstr>
      <vt:lpstr>FRONT END</vt:lpstr>
      <vt:lpstr>DBMS components</vt:lpstr>
      <vt:lpstr>Relational DBMS</vt:lpstr>
      <vt:lpstr>Relational DBMS: Table, columns, row and record</vt:lpstr>
      <vt:lpstr>Rules of Relation/Tables</vt:lpstr>
      <vt:lpstr>Server vs Desktop Applications</vt:lpstr>
      <vt:lpstr>What is SQL</vt:lpstr>
      <vt:lpstr>Life Cycle of DB development</vt:lpstr>
      <vt:lpstr>Preventing data anomalies</vt:lpstr>
      <vt:lpstr>Duplicate data problems</vt:lpstr>
      <vt:lpstr>Eliminating inconsistent data</vt:lpstr>
      <vt:lpstr>Break down data into its components</vt:lpstr>
      <vt:lpstr>Prevent data conflict</vt:lpstr>
      <vt:lpstr>Require complete information</vt:lpstr>
      <vt:lpstr>Maintain consistent structure</vt:lpstr>
      <vt:lpstr>Gathering requirements</vt:lpstr>
      <vt:lpstr>Write down your mission objectives</vt:lpstr>
      <vt:lpstr>Identify your mission and goal</vt:lpstr>
      <vt:lpstr>Review current system</vt:lpstr>
      <vt:lpstr>Actors and tasks</vt:lpstr>
      <vt:lpstr>Interview the Client or yourself if it is your DB</vt:lpstr>
      <vt:lpstr>Deal with historical data</vt:lpstr>
      <vt:lpstr>Exception and irregularities</vt:lpstr>
      <vt:lpstr>Developing the Conceptual data model</vt:lpstr>
      <vt:lpstr>Data model</vt:lpstr>
      <vt:lpstr>Define your tables and connection</vt:lpstr>
      <vt:lpstr>Identify relationships</vt:lpstr>
      <vt:lpstr>Create Subtypes and Supertypes</vt:lpstr>
      <vt:lpstr>Lookup table</vt:lpstr>
      <vt:lpstr>Normalising your data</vt:lpstr>
      <vt:lpstr>Identify Key field</vt:lpstr>
      <vt:lpstr>Types of primary keys and foreign key</vt:lpstr>
      <vt:lpstr>First normal form</vt:lpstr>
      <vt:lpstr>Second normal form</vt:lpstr>
      <vt:lpstr>Third normal form</vt:lpstr>
      <vt:lpstr>Denormalisation</vt:lpstr>
      <vt:lpstr>Logical Design Considerations</vt:lpstr>
      <vt:lpstr>Following naming convention</vt:lpstr>
      <vt:lpstr>Following naming convention</vt:lpstr>
      <vt:lpstr>Data type and precision</vt:lpstr>
      <vt:lpstr>Data type and precision</vt:lpstr>
      <vt:lpstr>Create junction tables</vt:lpstr>
      <vt:lpstr>Apply integrity constraints</vt:lpstr>
      <vt:lpstr>Enforce referential integrity</vt:lpstr>
      <vt:lpstr>Build indexes</vt:lpstr>
      <vt:lpstr>SQL installation Troubleshooting </vt:lpstr>
      <vt:lpstr>Settings in Nano ++</vt:lpstr>
      <vt:lpstr>Settings in Notepad ++</vt:lpstr>
      <vt:lpstr>Settings in Bbedit</vt:lpstr>
      <vt:lpstr>Xampp Installation</vt:lpstr>
      <vt:lpstr>Xampp Installation</vt:lpstr>
      <vt:lpstr>SQL overview</vt:lpstr>
      <vt:lpstr>CRUD TASKS</vt:lpstr>
      <vt:lpstr>DB organization</vt:lpstr>
      <vt:lpstr>The Select Clause</vt:lpstr>
      <vt:lpstr>Select Rows</vt:lpstr>
      <vt:lpstr>Select Column</vt:lpstr>
      <vt:lpstr>Counting Rows</vt:lpstr>
      <vt:lpstr>Adding Rows</vt:lpstr>
      <vt:lpstr>Change Rows</vt:lpstr>
      <vt:lpstr>Delete Data</vt:lpstr>
      <vt:lpstr>SQL Fundamental Concepts</vt:lpstr>
      <vt:lpstr>Create a Table</vt:lpstr>
      <vt:lpstr>Delete a Table</vt:lpstr>
      <vt:lpstr>Inserting and Deleting a row</vt:lpstr>
      <vt:lpstr>The NULL value</vt:lpstr>
      <vt:lpstr>Constraining Columns</vt:lpstr>
      <vt:lpstr>Changing a Schema</vt:lpstr>
      <vt:lpstr>ID Columns</vt:lpstr>
      <vt:lpstr>Filtering Data</vt:lpstr>
      <vt:lpstr>Select Distinct</vt:lpstr>
      <vt:lpstr>Ordering  Output</vt:lpstr>
      <vt:lpstr>Joins</vt:lpstr>
      <vt:lpstr>Type of Joins </vt:lpstr>
      <vt:lpstr>Simple inner join</vt:lpstr>
      <vt:lpstr>Left join</vt:lpstr>
      <vt:lpstr>Multiple joins</vt:lpstr>
      <vt:lpstr>Strings</vt:lpstr>
      <vt:lpstr>Strings </vt:lpstr>
      <vt:lpstr>Finding length of a string </vt:lpstr>
      <vt:lpstr>Finding length of a string </vt:lpstr>
      <vt:lpstr>Select part of a string </vt:lpstr>
      <vt:lpstr>Removing spaces</vt:lpstr>
      <vt:lpstr>Folding cases</vt:lpstr>
      <vt:lpstr>Numbers</vt:lpstr>
      <vt:lpstr>Numeric Types </vt:lpstr>
      <vt:lpstr>Identify type of values</vt:lpstr>
      <vt:lpstr>Rounding Numbers</vt:lpstr>
      <vt:lpstr>Dates and times</vt:lpstr>
      <vt:lpstr>Dates and Times</vt:lpstr>
      <vt:lpstr>Aggregates</vt:lpstr>
      <vt:lpstr>Aggregates</vt:lpstr>
      <vt:lpstr>Aggregates and DISINCT</vt:lpstr>
      <vt:lpstr>Transactions</vt:lpstr>
      <vt:lpstr>What are Transactions?</vt:lpstr>
      <vt:lpstr>Triggers</vt:lpstr>
      <vt:lpstr>Triggers</vt:lpstr>
      <vt:lpstr>Triggers to prevent updates</vt:lpstr>
      <vt:lpstr>Triggers and Time stamps</vt:lpstr>
      <vt:lpstr>Views and Subselects</vt:lpstr>
      <vt:lpstr>Creating a subselect</vt:lpstr>
      <vt:lpstr>Search within results</vt:lpstr>
      <vt:lpstr>Creating a view</vt:lpstr>
      <vt:lpstr>Defined Functions</vt:lpstr>
      <vt:lpstr>Crud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 </dc:title>
  <dc:creator>MICHIELIN Lucia</dc:creator>
  <cp:lastModifiedBy>MICHIELIN Lucia</cp:lastModifiedBy>
  <cp:revision>71</cp:revision>
  <dcterms:created xsi:type="dcterms:W3CDTF">2019-11-17T15:05:39Z</dcterms:created>
  <dcterms:modified xsi:type="dcterms:W3CDTF">2022-07-07T14:30:13Z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0x010100ADF3C4344107B142896AFF4BAB57AEE6</vt:lpwstr>
  </property>
</Properties>
</file>